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62"/>
  </p:notesMasterIdLst>
  <p:handoutMasterIdLst>
    <p:handoutMasterId r:id="rId63"/>
  </p:handoutMasterIdLst>
  <p:sldIdLst>
    <p:sldId id="903" r:id="rId3"/>
    <p:sldId id="970" r:id="rId4"/>
    <p:sldId id="969" r:id="rId5"/>
    <p:sldId id="971" r:id="rId6"/>
    <p:sldId id="944" r:id="rId7"/>
    <p:sldId id="931" r:id="rId8"/>
    <p:sldId id="932" r:id="rId9"/>
    <p:sldId id="933" r:id="rId10"/>
    <p:sldId id="906" r:id="rId11"/>
    <p:sldId id="907" r:id="rId12"/>
    <p:sldId id="934" r:id="rId13"/>
    <p:sldId id="910" r:id="rId14"/>
    <p:sldId id="911" r:id="rId15"/>
    <p:sldId id="912" r:id="rId16"/>
    <p:sldId id="960" r:id="rId17"/>
    <p:sldId id="913" r:id="rId18"/>
    <p:sldId id="914" r:id="rId19"/>
    <p:sldId id="915" r:id="rId20"/>
    <p:sldId id="916" r:id="rId21"/>
    <p:sldId id="964" r:id="rId22"/>
    <p:sldId id="966" r:id="rId23"/>
    <p:sldId id="918" r:id="rId24"/>
    <p:sldId id="919" r:id="rId25"/>
    <p:sldId id="920" r:id="rId26"/>
    <p:sldId id="921" r:id="rId27"/>
    <p:sldId id="962" r:id="rId28"/>
    <p:sldId id="935" r:id="rId29"/>
    <p:sldId id="941" r:id="rId30"/>
    <p:sldId id="909" r:id="rId31"/>
    <p:sldId id="936" r:id="rId32"/>
    <p:sldId id="938" r:id="rId33"/>
    <p:sldId id="939" r:id="rId34"/>
    <p:sldId id="937" r:id="rId35"/>
    <p:sldId id="949" r:id="rId36"/>
    <p:sldId id="950" r:id="rId37"/>
    <p:sldId id="951" r:id="rId38"/>
    <p:sldId id="952" r:id="rId39"/>
    <p:sldId id="958" r:id="rId40"/>
    <p:sldId id="953" r:id="rId41"/>
    <p:sldId id="965" r:id="rId42"/>
    <p:sldId id="955" r:id="rId43"/>
    <p:sldId id="956" r:id="rId44"/>
    <p:sldId id="957" r:id="rId45"/>
    <p:sldId id="954" r:id="rId46"/>
    <p:sldId id="923" r:id="rId47"/>
    <p:sldId id="963" r:id="rId48"/>
    <p:sldId id="925" r:id="rId49"/>
    <p:sldId id="926" r:id="rId50"/>
    <p:sldId id="927" r:id="rId51"/>
    <p:sldId id="945" r:id="rId52"/>
    <p:sldId id="946" r:id="rId53"/>
    <p:sldId id="947" r:id="rId54"/>
    <p:sldId id="948" r:id="rId55"/>
    <p:sldId id="928" r:id="rId56"/>
    <p:sldId id="929" r:id="rId57"/>
    <p:sldId id="967" r:id="rId58"/>
    <p:sldId id="930" r:id="rId59"/>
    <p:sldId id="872" r:id="rId60"/>
    <p:sldId id="961" r:id="rId61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892E41-82B2-4D5C-B816-0F3A860C68D8}" v="15" dt="2020-01-13T18:09:53.4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686" autoAdjust="0"/>
  </p:normalViewPr>
  <p:slideViewPr>
    <p:cSldViewPr>
      <p:cViewPr varScale="1">
        <p:scale>
          <a:sx n="114" d="100"/>
          <a:sy n="114" d="100"/>
        </p:scale>
        <p:origin x="156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handoutMaster" Target="handoutMasters/handout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, Yaohang" userId="0f226a25-7dd7-4860-a2d5-a3b19a458497" providerId="ADAL" clId="{53892E41-82B2-4D5C-B816-0F3A860C68D8}"/>
    <pc:docChg chg="custSel addSld delSld modSld delMainMaster">
      <pc:chgData name="Li, Yaohang" userId="0f226a25-7dd7-4860-a2d5-a3b19a458497" providerId="ADAL" clId="{53892E41-82B2-4D5C-B816-0F3A860C68D8}" dt="2020-01-13T18:44:12.643" v="268" actId="20577"/>
      <pc:docMkLst>
        <pc:docMk/>
      </pc:docMkLst>
      <pc:sldChg chg="add del">
        <pc:chgData name="Li, Yaohang" userId="0f226a25-7dd7-4860-a2d5-a3b19a458497" providerId="ADAL" clId="{53892E41-82B2-4D5C-B816-0F3A860C68D8}" dt="2020-01-13T18:07:07.513" v="156" actId="47"/>
        <pc:sldMkLst>
          <pc:docMk/>
          <pc:sldMk cId="0" sldId="369"/>
        </pc:sldMkLst>
      </pc:sldChg>
      <pc:sldChg chg="del">
        <pc:chgData name="Li, Yaohang" userId="0f226a25-7dd7-4860-a2d5-a3b19a458497" providerId="ADAL" clId="{53892E41-82B2-4D5C-B816-0F3A860C68D8}" dt="2020-01-13T17:21:54.152" v="0" actId="47"/>
        <pc:sldMkLst>
          <pc:docMk/>
          <pc:sldMk cId="1988590502" sldId="959"/>
        </pc:sldMkLst>
      </pc:sldChg>
      <pc:sldChg chg="add del">
        <pc:chgData name="Li, Yaohang" userId="0f226a25-7dd7-4860-a2d5-a3b19a458497" providerId="ADAL" clId="{53892E41-82B2-4D5C-B816-0F3A860C68D8}" dt="2020-01-13T18:01:42.156" v="2" actId="47"/>
        <pc:sldMkLst>
          <pc:docMk/>
          <pc:sldMk cId="1650475289" sldId="968"/>
        </pc:sldMkLst>
      </pc:sldChg>
      <pc:sldChg chg="modSp add del">
        <pc:chgData name="Li, Yaohang" userId="0f226a25-7dd7-4860-a2d5-a3b19a458497" providerId="ADAL" clId="{53892E41-82B2-4D5C-B816-0F3A860C68D8}" dt="2020-01-13T18:02:43.381" v="17" actId="47"/>
        <pc:sldMkLst>
          <pc:docMk/>
          <pc:sldMk cId="1894242239" sldId="968"/>
        </pc:sldMkLst>
        <pc:spChg chg="mod">
          <ac:chgData name="Li, Yaohang" userId="0f226a25-7dd7-4860-a2d5-a3b19a458497" providerId="ADAL" clId="{53892E41-82B2-4D5C-B816-0F3A860C68D8}" dt="2020-01-13T18:02:14.775" v="13" actId="20577"/>
          <ac:spMkLst>
            <pc:docMk/>
            <pc:sldMk cId="1894242239" sldId="968"/>
            <ac:spMk id="2" creationId="{096635BC-331E-4074-8966-4768CD7A3555}"/>
          </ac:spMkLst>
        </pc:spChg>
      </pc:sldChg>
      <pc:sldChg chg="add del">
        <pc:chgData name="Li, Yaohang" userId="0f226a25-7dd7-4860-a2d5-a3b19a458497" providerId="ADAL" clId="{53892E41-82B2-4D5C-B816-0F3A860C68D8}" dt="2020-01-13T18:01:58.689" v="4"/>
        <pc:sldMkLst>
          <pc:docMk/>
          <pc:sldMk cId="2200727768" sldId="968"/>
        </pc:sldMkLst>
      </pc:sldChg>
      <pc:sldChg chg="add del">
        <pc:chgData name="Li, Yaohang" userId="0f226a25-7dd7-4860-a2d5-a3b19a458497" providerId="ADAL" clId="{53892E41-82B2-4D5C-B816-0F3A860C68D8}" dt="2020-01-13T18:02:41.100" v="15"/>
        <pc:sldMkLst>
          <pc:docMk/>
          <pc:sldMk cId="3504290364" sldId="969"/>
        </pc:sldMkLst>
      </pc:sldChg>
      <pc:sldChg chg="addSp modSp add">
        <pc:chgData name="Li, Yaohang" userId="0f226a25-7dd7-4860-a2d5-a3b19a458497" providerId="ADAL" clId="{53892E41-82B2-4D5C-B816-0F3A860C68D8}" dt="2020-01-13T18:44:12.643" v="268" actId="20577"/>
        <pc:sldMkLst>
          <pc:docMk/>
          <pc:sldMk cId="3823279883" sldId="969"/>
        </pc:sldMkLst>
        <pc:spChg chg="mod">
          <ac:chgData name="Li, Yaohang" userId="0f226a25-7dd7-4860-a2d5-a3b19a458497" providerId="ADAL" clId="{53892E41-82B2-4D5C-B816-0F3A860C68D8}" dt="2020-01-13T18:02:50.056" v="27" actId="20577"/>
          <ac:spMkLst>
            <pc:docMk/>
            <pc:sldMk cId="3823279883" sldId="969"/>
            <ac:spMk id="2" creationId="{00000000-0000-0000-0000-000000000000}"/>
          </ac:spMkLst>
        </pc:spChg>
        <pc:spChg chg="mod">
          <ac:chgData name="Li, Yaohang" userId="0f226a25-7dd7-4860-a2d5-a3b19a458497" providerId="ADAL" clId="{53892E41-82B2-4D5C-B816-0F3A860C68D8}" dt="2020-01-13T18:44:12.643" v="268" actId="20577"/>
          <ac:spMkLst>
            <pc:docMk/>
            <pc:sldMk cId="3823279883" sldId="969"/>
            <ac:spMk id="3" creationId="{00000000-0000-0000-0000-000000000000}"/>
          </ac:spMkLst>
        </pc:spChg>
        <pc:picChg chg="add mod">
          <ac:chgData name="Li, Yaohang" userId="0f226a25-7dd7-4860-a2d5-a3b19a458497" providerId="ADAL" clId="{53892E41-82B2-4D5C-B816-0F3A860C68D8}" dt="2020-01-13T18:03:27.385" v="71" actId="1076"/>
          <ac:picMkLst>
            <pc:docMk/>
            <pc:sldMk cId="3823279883" sldId="969"/>
            <ac:picMk id="4" creationId="{9FB4D20D-C809-48AA-9642-BA6E6CEA65C2}"/>
          </ac:picMkLst>
        </pc:picChg>
      </pc:sldChg>
      <pc:sldChg chg="delSp modSp add">
        <pc:chgData name="Li, Yaohang" userId="0f226a25-7dd7-4860-a2d5-a3b19a458497" providerId="ADAL" clId="{53892E41-82B2-4D5C-B816-0F3A860C68D8}" dt="2020-01-13T18:07:02.383" v="155" actId="20577"/>
        <pc:sldMkLst>
          <pc:docMk/>
          <pc:sldMk cId="1937860544" sldId="970"/>
        </pc:sldMkLst>
        <pc:spChg chg="mod">
          <ac:chgData name="Li, Yaohang" userId="0f226a25-7dd7-4860-a2d5-a3b19a458497" providerId="ADAL" clId="{53892E41-82B2-4D5C-B816-0F3A860C68D8}" dt="2020-01-13T18:04:52.008" v="123" actId="20577"/>
          <ac:spMkLst>
            <pc:docMk/>
            <pc:sldMk cId="1937860544" sldId="970"/>
            <ac:spMk id="2" creationId="{00000000-0000-0000-0000-000000000000}"/>
          </ac:spMkLst>
        </pc:spChg>
        <pc:spChg chg="mod">
          <ac:chgData name="Li, Yaohang" userId="0f226a25-7dd7-4860-a2d5-a3b19a458497" providerId="ADAL" clId="{53892E41-82B2-4D5C-B816-0F3A860C68D8}" dt="2020-01-13T18:07:02.383" v="155" actId="20577"/>
          <ac:spMkLst>
            <pc:docMk/>
            <pc:sldMk cId="1937860544" sldId="970"/>
            <ac:spMk id="3" creationId="{00000000-0000-0000-0000-000000000000}"/>
          </ac:spMkLst>
        </pc:spChg>
        <pc:picChg chg="del">
          <ac:chgData name="Li, Yaohang" userId="0f226a25-7dd7-4860-a2d5-a3b19a458497" providerId="ADAL" clId="{53892E41-82B2-4D5C-B816-0F3A860C68D8}" dt="2020-01-13T18:06:37.024" v="128" actId="478"/>
          <ac:picMkLst>
            <pc:docMk/>
            <pc:sldMk cId="1937860544" sldId="970"/>
            <ac:picMk id="4" creationId="{9FB4D20D-C809-48AA-9642-BA6E6CEA65C2}"/>
          </ac:picMkLst>
        </pc:picChg>
      </pc:sldChg>
      <pc:sldChg chg="modSp add">
        <pc:chgData name="Li, Yaohang" userId="0f226a25-7dd7-4860-a2d5-a3b19a458497" providerId="ADAL" clId="{53892E41-82B2-4D5C-B816-0F3A860C68D8}" dt="2020-01-13T18:15:56.604" v="262" actId="20577"/>
        <pc:sldMkLst>
          <pc:docMk/>
          <pc:sldMk cId="3384466898" sldId="971"/>
        </pc:sldMkLst>
        <pc:spChg chg="mod">
          <ac:chgData name="Li, Yaohang" userId="0f226a25-7dd7-4860-a2d5-a3b19a458497" providerId="ADAL" clId="{53892E41-82B2-4D5C-B816-0F3A860C68D8}" dt="2020-01-13T18:09:49.851" v="164" actId="20577"/>
          <ac:spMkLst>
            <pc:docMk/>
            <pc:sldMk cId="3384466898" sldId="971"/>
            <ac:spMk id="2" creationId="{5A0E13B3-5EAF-4CBE-A826-5A3223DA9908}"/>
          </ac:spMkLst>
        </pc:spChg>
        <pc:spChg chg="mod">
          <ac:chgData name="Li, Yaohang" userId="0f226a25-7dd7-4860-a2d5-a3b19a458497" providerId="ADAL" clId="{53892E41-82B2-4D5C-B816-0F3A860C68D8}" dt="2020-01-13T18:15:56.604" v="262" actId="20577"/>
          <ac:spMkLst>
            <pc:docMk/>
            <pc:sldMk cId="3384466898" sldId="971"/>
            <ac:spMk id="3" creationId="{25379263-85A7-4D87-ABA5-20AF64A081C6}"/>
          </ac:spMkLst>
        </pc:spChg>
      </pc:sldChg>
      <pc:sldMasterChg chg="del delSldLayout">
        <pc:chgData name="Li, Yaohang" userId="0f226a25-7dd7-4860-a2d5-a3b19a458497" providerId="ADAL" clId="{53892E41-82B2-4D5C-B816-0F3A860C68D8}" dt="2020-01-13T18:07:07.513" v="156" actId="47"/>
        <pc:sldMasterMkLst>
          <pc:docMk/>
          <pc:sldMasterMk cId="405664483" sldId="2147483764"/>
        </pc:sldMasterMkLst>
        <pc:sldLayoutChg chg="del">
          <pc:chgData name="Li, Yaohang" userId="0f226a25-7dd7-4860-a2d5-a3b19a458497" providerId="ADAL" clId="{53892E41-82B2-4D5C-B816-0F3A860C68D8}" dt="2020-01-13T18:07:07.513" v="156" actId="47"/>
          <pc:sldLayoutMkLst>
            <pc:docMk/>
            <pc:sldMasterMk cId="405664483" sldId="2147483764"/>
            <pc:sldLayoutMk cId="12723017" sldId="2147483765"/>
          </pc:sldLayoutMkLst>
        </pc:sldLayoutChg>
        <pc:sldLayoutChg chg="del">
          <pc:chgData name="Li, Yaohang" userId="0f226a25-7dd7-4860-a2d5-a3b19a458497" providerId="ADAL" clId="{53892E41-82B2-4D5C-B816-0F3A860C68D8}" dt="2020-01-13T18:07:07.513" v="156" actId="47"/>
          <pc:sldLayoutMkLst>
            <pc:docMk/>
            <pc:sldMasterMk cId="405664483" sldId="2147483764"/>
            <pc:sldLayoutMk cId="2822641695" sldId="2147483766"/>
          </pc:sldLayoutMkLst>
        </pc:sldLayoutChg>
        <pc:sldLayoutChg chg="del">
          <pc:chgData name="Li, Yaohang" userId="0f226a25-7dd7-4860-a2d5-a3b19a458497" providerId="ADAL" clId="{53892E41-82B2-4D5C-B816-0F3A860C68D8}" dt="2020-01-13T18:07:07.513" v="156" actId="47"/>
          <pc:sldLayoutMkLst>
            <pc:docMk/>
            <pc:sldMasterMk cId="405664483" sldId="2147483764"/>
            <pc:sldLayoutMk cId="989634373" sldId="2147483767"/>
          </pc:sldLayoutMkLst>
        </pc:sldLayoutChg>
        <pc:sldLayoutChg chg="del">
          <pc:chgData name="Li, Yaohang" userId="0f226a25-7dd7-4860-a2d5-a3b19a458497" providerId="ADAL" clId="{53892E41-82B2-4D5C-B816-0F3A860C68D8}" dt="2020-01-13T18:07:07.513" v="156" actId="47"/>
          <pc:sldLayoutMkLst>
            <pc:docMk/>
            <pc:sldMasterMk cId="405664483" sldId="2147483764"/>
            <pc:sldLayoutMk cId="4003742315" sldId="2147483768"/>
          </pc:sldLayoutMkLst>
        </pc:sldLayoutChg>
        <pc:sldLayoutChg chg="del">
          <pc:chgData name="Li, Yaohang" userId="0f226a25-7dd7-4860-a2d5-a3b19a458497" providerId="ADAL" clId="{53892E41-82B2-4D5C-B816-0F3A860C68D8}" dt="2020-01-13T18:07:07.513" v="156" actId="47"/>
          <pc:sldLayoutMkLst>
            <pc:docMk/>
            <pc:sldMasterMk cId="405664483" sldId="2147483764"/>
            <pc:sldLayoutMk cId="586825266" sldId="2147483769"/>
          </pc:sldLayoutMkLst>
        </pc:sldLayoutChg>
        <pc:sldLayoutChg chg="del">
          <pc:chgData name="Li, Yaohang" userId="0f226a25-7dd7-4860-a2d5-a3b19a458497" providerId="ADAL" clId="{53892E41-82B2-4D5C-B816-0F3A860C68D8}" dt="2020-01-13T18:07:07.513" v="156" actId="47"/>
          <pc:sldLayoutMkLst>
            <pc:docMk/>
            <pc:sldMasterMk cId="405664483" sldId="2147483764"/>
            <pc:sldLayoutMk cId="1926586083" sldId="2147483770"/>
          </pc:sldLayoutMkLst>
        </pc:sldLayoutChg>
        <pc:sldLayoutChg chg="del">
          <pc:chgData name="Li, Yaohang" userId="0f226a25-7dd7-4860-a2d5-a3b19a458497" providerId="ADAL" clId="{53892E41-82B2-4D5C-B816-0F3A860C68D8}" dt="2020-01-13T18:07:07.513" v="156" actId="47"/>
          <pc:sldLayoutMkLst>
            <pc:docMk/>
            <pc:sldMasterMk cId="405664483" sldId="2147483764"/>
            <pc:sldLayoutMk cId="3789519751" sldId="2147483771"/>
          </pc:sldLayoutMkLst>
        </pc:sldLayoutChg>
        <pc:sldLayoutChg chg="del">
          <pc:chgData name="Li, Yaohang" userId="0f226a25-7dd7-4860-a2d5-a3b19a458497" providerId="ADAL" clId="{53892E41-82B2-4D5C-B816-0F3A860C68D8}" dt="2020-01-13T18:07:07.513" v="156" actId="47"/>
          <pc:sldLayoutMkLst>
            <pc:docMk/>
            <pc:sldMasterMk cId="405664483" sldId="2147483764"/>
            <pc:sldLayoutMk cId="1390638873" sldId="2147483772"/>
          </pc:sldLayoutMkLst>
        </pc:sldLayoutChg>
        <pc:sldLayoutChg chg="del">
          <pc:chgData name="Li, Yaohang" userId="0f226a25-7dd7-4860-a2d5-a3b19a458497" providerId="ADAL" clId="{53892E41-82B2-4D5C-B816-0F3A860C68D8}" dt="2020-01-13T18:07:07.513" v="156" actId="47"/>
          <pc:sldLayoutMkLst>
            <pc:docMk/>
            <pc:sldMasterMk cId="405664483" sldId="2147483764"/>
            <pc:sldLayoutMk cId="2132507966" sldId="2147483773"/>
          </pc:sldLayoutMkLst>
        </pc:sldLayoutChg>
        <pc:sldLayoutChg chg="del">
          <pc:chgData name="Li, Yaohang" userId="0f226a25-7dd7-4860-a2d5-a3b19a458497" providerId="ADAL" clId="{53892E41-82B2-4D5C-B816-0F3A860C68D8}" dt="2020-01-13T18:07:07.513" v="156" actId="47"/>
          <pc:sldLayoutMkLst>
            <pc:docMk/>
            <pc:sldMasterMk cId="405664483" sldId="2147483764"/>
            <pc:sldLayoutMk cId="1849504325" sldId="2147483774"/>
          </pc:sldLayoutMkLst>
        </pc:sldLayoutChg>
        <pc:sldLayoutChg chg="del">
          <pc:chgData name="Li, Yaohang" userId="0f226a25-7dd7-4860-a2d5-a3b19a458497" providerId="ADAL" clId="{53892E41-82B2-4D5C-B816-0F3A860C68D8}" dt="2020-01-13T18:07:07.513" v="156" actId="47"/>
          <pc:sldLayoutMkLst>
            <pc:docMk/>
            <pc:sldMasterMk cId="405664483" sldId="2147483764"/>
            <pc:sldLayoutMk cId="3237985113" sldId="2147483775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C027C4ED-725F-4FF8-9CD9-2D6D7C13786D}" type="datetimeFigureOut">
              <a:rPr lang="de-DE"/>
              <a:pPr>
                <a:defRPr/>
              </a:pPr>
              <a:t>13.01.2020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C4C2B71-5939-4CEB-8080-0C9C16B0D263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939142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40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 dirty="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0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>
                <a:latin typeface="Arial" panose="020B0604020202020204" pitchFamily="34" charset="0"/>
              </a:defRPr>
            </a:lvl1pPr>
          </a:lstStyle>
          <a:p>
            <a:fld id="{5F43B7F4-7E80-40AC-BFA7-82B2571ADA2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31842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49300">
              <a:spcBef>
                <a:spcPct val="30000"/>
              </a:spcBef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49300">
              <a:spcBef>
                <a:spcPct val="30000"/>
              </a:spcBef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49300">
              <a:spcBef>
                <a:spcPct val="30000"/>
              </a:spcBef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49300">
              <a:spcBef>
                <a:spcPct val="30000"/>
              </a:spcBef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49300">
              <a:spcBef>
                <a:spcPct val="30000"/>
              </a:spcBef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49300" eaLnBrk="0" fontAlgn="base" hangingPunct="0">
              <a:spcBef>
                <a:spcPct val="3000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49300" eaLnBrk="0" fontAlgn="base" hangingPunct="0">
              <a:spcBef>
                <a:spcPct val="3000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49300" eaLnBrk="0" fontAlgn="base" hangingPunct="0">
              <a:spcBef>
                <a:spcPct val="3000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49300" eaLnBrk="0" fontAlgn="base" hangingPunct="0">
              <a:spcBef>
                <a:spcPct val="3000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C69684C-1B1C-4AD1-998C-FE2BA2C8201B}" type="slidenum">
              <a:rPr lang="en-US" altLang="en-US" sz="800" smtClean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47</a:t>
            </a:fld>
            <a:endParaRPr lang="en-US" altLang="en-US" sz="800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84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49300">
              <a:spcBef>
                <a:spcPct val="30000"/>
              </a:spcBef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49300">
              <a:spcBef>
                <a:spcPct val="30000"/>
              </a:spcBef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49300">
              <a:spcBef>
                <a:spcPct val="30000"/>
              </a:spcBef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49300">
              <a:spcBef>
                <a:spcPct val="30000"/>
              </a:spcBef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49300">
              <a:spcBef>
                <a:spcPct val="30000"/>
              </a:spcBef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49300" eaLnBrk="0" fontAlgn="base" hangingPunct="0">
              <a:spcBef>
                <a:spcPct val="3000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49300" eaLnBrk="0" fontAlgn="base" hangingPunct="0">
              <a:spcBef>
                <a:spcPct val="3000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49300" eaLnBrk="0" fontAlgn="base" hangingPunct="0">
              <a:spcBef>
                <a:spcPct val="3000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49300" eaLnBrk="0" fontAlgn="base" hangingPunct="0">
              <a:spcBef>
                <a:spcPct val="3000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8455E6-C103-4229-A271-9BCF64D83F85}" type="slidenum">
              <a:rPr lang="en-US" altLang="en-US" sz="800" smtClean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48</a:t>
            </a:fld>
            <a:endParaRPr lang="en-US" altLang="en-US" sz="800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338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49300">
              <a:spcBef>
                <a:spcPct val="30000"/>
              </a:spcBef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49300">
              <a:spcBef>
                <a:spcPct val="30000"/>
              </a:spcBef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49300">
              <a:spcBef>
                <a:spcPct val="30000"/>
              </a:spcBef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49300">
              <a:spcBef>
                <a:spcPct val="30000"/>
              </a:spcBef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49300">
              <a:spcBef>
                <a:spcPct val="30000"/>
              </a:spcBef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49300" eaLnBrk="0" fontAlgn="base" hangingPunct="0">
              <a:spcBef>
                <a:spcPct val="3000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49300" eaLnBrk="0" fontAlgn="base" hangingPunct="0">
              <a:spcBef>
                <a:spcPct val="3000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49300" eaLnBrk="0" fontAlgn="base" hangingPunct="0">
              <a:spcBef>
                <a:spcPct val="3000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49300" eaLnBrk="0" fontAlgn="base" hangingPunct="0">
              <a:spcBef>
                <a:spcPct val="3000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89646C8-4C5E-4597-A2BB-F7EE43BD5555}" type="slidenum">
              <a:rPr lang="en-US" altLang="en-US" sz="800" smtClean="0"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49</a:t>
            </a:fld>
            <a:endParaRPr lang="en-US" altLang="en-US" sz="800">
              <a:solidFill>
                <a:srgbClr val="00000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03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01116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01375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97563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9428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801933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2571067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962D77-78F7-4CD9-B9E8-8AC25B2D0E5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66930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A880A-36B6-4D6E-A1BD-B8CCDF3E37C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736659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843201-116F-4E8F-814D-325A268A4C31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55978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F1DDD0-441C-490C-BF21-C9DD72FC5CD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0166069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461F5-2EEA-4C0C-8804-A85B99C8E42F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49069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444471-98CA-45B0-BF5E-A1445F7991F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84238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Wingdings" pitchFamily="2" charset="2"/>
              <a:buChar char="§"/>
              <a:defRPr b="1"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buFont typeface="Wingdings" pitchFamily="2" charset="2"/>
              <a:buChar char="§"/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9866006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7114F1-A0CB-4131-9BC0-51F0FE9276FE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812012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3BD0BB-E54C-49E0-B1DD-8C8F76C019D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424848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886C9A-3726-47D6-A5C5-5A9208551CA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231578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C04C5B-0188-4B35-9801-E1096CA7FB6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46021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F66A22-3FDC-47BA-B1F4-03968A7F3A3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26800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6462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5462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10276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24850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304145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127585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Markus Zanker, University Klagenfurt, markus.zanker@uni-klu.ac.at</a:t>
            </a:r>
          </a:p>
        </p:txBody>
      </p:sp>
    </p:spTree>
    <p:extLst>
      <p:ext uri="{BB962C8B-B14F-4D97-AF65-F5344CB8AC3E}">
        <p14:creationId xmlns:p14="http://schemas.microsoft.com/office/powerpoint/2010/main" val="42544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This section 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533400" y="12192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7907338" y="6248400"/>
            <a:ext cx="6969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r>
              <a:rPr lang="de-DE" altLang="en-US" sz="1000" b="0"/>
              <a:t>- </a:t>
            </a:r>
            <a:fld id="{2B74D56E-DC23-42CC-840C-8FEDE5C92694}" type="slidenum">
              <a:rPr lang="de-DE" altLang="en-US" sz="1000" b="0"/>
              <a:pPr eaLnBrk="1" hangingPunct="1"/>
              <a:t>‹#›</a:t>
            </a:fld>
            <a:r>
              <a:rPr lang="de-DE" altLang="en-US" sz="1000" b="0"/>
              <a:t> -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09600" y="6096000"/>
            <a:ext cx="8001000" cy="0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 noChangeArrowheads="1"/>
          </p:cNvSpPr>
          <p:nvPr>
            <p:ph type="ftr" sz="quarter" idx="3"/>
          </p:nvPr>
        </p:nvSpPr>
        <p:spPr>
          <a:xfrm>
            <a:off x="539750" y="6245225"/>
            <a:ext cx="4464050" cy="476250"/>
          </a:xfrm>
          <a:prstGeom prst="rect">
            <a:avLst/>
          </a:prstGeom>
          <a:ln/>
        </p:spPr>
        <p:txBody>
          <a:bodyPr/>
          <a:lstStyle>
            <a:lvl1pPr>
              <a:defRPr sz="1000" b="0" dirty="0" smtClean="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Tutorial: Introduction to Recommender Systems, ACM SAC 2010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3366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ts val="1200"/>
        </a:spcBef>
        <a:spcAft>
          <a:spcPct val="0"/>
        </a:spcAft>
        <a:buChar char="•"/>
        <a:defRPr sz="2000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003366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700">
          <a:solidFill>
            <a:srgbClr val="0033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700">
          <a:solidFill>
            <a:srgbClr val="003366"/>
          </a:solidFill>
          <a:latin typeface="+mn-lt"/>
          <a:ea typeface="Times New Roman" pitchFamily="18" charset="0"/>
          <a:cs typeface="Helvetica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 dirty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fld id="{7EE55EDD-345D-4566-90F4-05F3A90D78B5}" type="slidenum">
              <a:rPr lang="de-DE" altLang="en-US"/>
              <a:pPr/>
              <a:t>‹#›</a:t>
            </a:fld>
            <a:endParaRPr lang="de-DE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yaohang@cs.odu.edu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usinessinsider.com/robot-can-paint-as-well-as-van-gogh-2015-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tkr.com/2019/03/18/a-computer-helped-odu-researchers-fill-out-the-2015-march-madness-bracket-how-did-it-do/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v6UVOQ0F44" TargetMode="External"/><Relationship Id="rId7" Type="http://schemas.openxmlformats.org/officeDocument/2006/relationships/hyperlink" Target="https://www.youtube.com/watch?v=V1eYniJ0Rnk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Gl3EjiVlz_4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9"/>
          <p:cNvSpPr>
            <a:spLocks noChangeArrowheads="1"/>
          </p:cNvSpPr>
          <p:nvPr/>
        </p:nvSpPr>
        <p:spPr bwMode="auto">
          <a:xfrm>
            <a:off x="695325" y="3962400"/>
            <a:ext cx="77533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23850" indent="-323850" defTabSz="865188"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 defTabSz="865188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 defTabSz="865188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 defTabSz="86518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65188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65188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FontTx/>
              <a:buNone/>
            </a:pPr>
            <a:endParaRPr lang="zh-CN" altLang="en-US" sz="2000" dirty="0">
              <a:ea typeface="SimSun" panose="02010600030101010101" pitchFamily="2" charset="-122"/>
            </a:endParaRPr>
          </a:p>
          <a:p>
            <a:pPr algn="ctr" eaLnBrk="1" hangingPunct="1">
              <a:buFontTx/>
              <a:buNone/>
            </a:pPr>
            <a:r>
              <a:rPr lang="en-US" altLang="en-US" sz="2000" b="0" dirty="0"/>
              <a:t>By Yaohang Li, Ph.D.</a:t>
            </a:r>
            <a:br>
              <a:rPr lang="en-US" altLang="en-US" sz="2000" b="0" dirty="0"/>
            </a:br>
            <a:r>
              <a:rPr lang="en-US" altLang="en-US" sz="2000" b="0" dirty="0"/>
              <a:t>Department of Computer Science</a:t>
            </a:r>
            <a:br>
              <a:rPr lang="en-US" altLang="en-US" sz="2000" b="0" dirty="0"/>
            </a:br>
            <a:r>
              <a:rPr lang="en-US" altLang="en-US" sz="2000" b="0" dirty="0"/>
              <a:t>Old Dominion University</a:t>
            </a:r>
            <a:br>
              <a:rPr lang="en-US" altLang="en-US" sz="2000" b="0" dirty="0"/>
            </a:br>
            <a:r>
              <a:rPr lang="en-US" altLang="en-US" sz="2000" b="0" dirty="0">
                <a:hlinkClick r:id="rId2"/>
              </a:rPr>
              <a:t>yaohang@cs.odu.edu</a:t>
            </a:r>
            <a:r>
              <a:rPr lang="en-US" altLang="en-US" sz="2000" b="0" dirty="0"/>
              <a:t> </a:t>
            </a:r>
            <a:endParaRPr lang="en-US" altLang="zh-CN" sz="1800" b="0" u="sng" dirty="0">
              <a:ea typeface="SimSun" panose="02010600030101010101" pitchFamily="2" charset="-122"/>
            </a:endParaRPr>
          </a:p>
        </p:txBody>
      </p:sp>
      <p:sp>
        <p:nvSpPr>
          <p:cNvPr id="4099" name="Rectangle 20"/>
          <p:cNvSpPr>
            <a:spLocks noChangeArrowheads="1"/>
          </p:cNvSpPr>
          <p:nvPr/>
        </p:nvSpPr>
        <p:spPr bwMode="auto">
          <a:xfrm>
            <a:off x="467544" y="1556792"/>
            <a:ext cx="815749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4000" dirty="0">
                <a:solidFill>
                  <a:srgbClr val="003366"/>
                </a:solidFill>
                <a:latin typeface="Calibri" pitchFamily="34" charset="0"/>
                <a:ea typeface="+mj-ea"/>
                <a:cs typeface="+mj-cs"/>
              </a:rPr>
              <a:t>Introduction to Artificial Intelligence, </a:t>
            </a:r>
          </a:p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4000" dirty="0">
                <a:solidFill>
                  <a:srgbClr val="003366"/>
                </a:solidFill>
                <a:latin typeface="Calibri" pitchFamily="34" charset="0"/>
                <a:ea typeface="+mj-ea"/>
                <a:cs typeface="+mj-cs"/>
              </a:rPr>
              <a:t>Machine Learning,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281883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Eugene </a:t>
            </a:r>
            <a:r>
              <a:rPr lang="en-US" altLang="en-US" sz="2800" dirty="0" err="1"/>
              <a:t>Goostman</a:t>
            </a:r>
            <a:endParaRPr lang="en-US" altLang="en-US" sz="2800" dirty="0"/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752528"/>
          </a:xfrm>
        </p:spPr>
        <p:txBody>
          <a:bodyPr/>
          <a:lstStyle/>
          <a:p>
            <a:pPr eaLnBrk="1" hangingPunct="1"/>
            <a:r>
              <a:rPr lang="en-US" altLang="en-US" dirty="0"/>
              <a:t>Turing predicted that </a:t>
            </a:r>
            <a:r>
              <a:rPr lang="en-US" altLang="en-US" dirty="0">
                <a:solidFill>
                  <a:srgbClr val="FF0000"/>
                </a:solidFill>
              </a:rPr>
              <a:t>by year 2000, computers would be intelligent enough to trick humans into thinking they were real 30% of the time.</a:t>
            </a:r>
            <a:r>
              <a:rPr lang="en-US" altLang="en-US" dirty="0"/>
              <a:t> </a:t>
            </a:r>
          </a:p>
          <a:p>
            <a:pPr eaLnBrk="1" hangingPunct="1"/>
            <a:r>
              <a:rPr lang="en-US" altLang="en-US" dirty="0"/>
              <a:t>Eugene </a:t>
            </a:r>
            <a:r>
              <a:rPr lang="en-US" altLang="en-US" dirty="0" err="1"/>
              <a:t>Goostman</a:t>
            </a:r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lvl="1" eaLnBrk="1" hangingPunct="1"/>
            <a:r>
              <a:rPr lang="en-US" altLang="en-US" dirty="0"/>
              <a:t>A Chatterbot</a:t>
            </a:r>
          </a:p>
          <a:p>
            <a:pPr lvl="1" eaLnBrk="1" hangingPunct="1"/>
            <a:r>
              <a:rPr lang="en-US" altLang="en-US" dirty="0"/>
              <a:t>Portrayed as a 13-year old Ukrainian boy</a:t>
            </a:r>
          </a:p>
          <a:p>
            <a:pPr lvl="1" eaLnBrk="1" hangingPunct="1"/>
            <a:r>
              <a:rPr lang="en-US" altLang="en-US" dirty="0"/>
              <a:t>On June 7, 2014, in University of Reading Competition, Eugene convinced 33% contest judges that it is a real boy</a:t>
            </a:r>
          </a:p>
          <a:p>
            <a:pPr lvl="1" eaLnBrk="1" hangingPunct="1"/>
            <a:r>
              <a:rPr lang="en-US" altLang="en-US" dirty="0"/>
              <a:t>“Turing test has been passed for the first time”</a:t>
            </a:r>
          </a:p>
        </p:txBody>
      </p:sp>
      <p:pic>
        <p:nvPicPr>
          <p:cNvPr id="819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411760"/>
            <a:ext cx="4959350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3756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Searle’s Chinese Room Experiment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896544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1800" dirty="0"/>
              <a:t>Does passing Turing test indicate a machine has a mind?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1800" dirty="0"/>
              <a:t>Searle’s Chinese Room Experiment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/>
              <a:t>Locked in a room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/>
              <a:t>Input: Chinese Characters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/>
              <a:t>Processing: Rule book in English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/>
              <a:t>Output: Chinese Characters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/>
              <a:t>Assuming that the output would make sense to a Chinese speaker, does the person inside the room understand Chinese literally?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/>
              <a:t>Yes </a:t>
            </a:r>
            <a:r>
              <a:rPr lang="en-US" altLang="en-US" dirty="0">
                <a:sym typeface="Wingdings" panose="05000000000000000000" pitchFamily="2" charset="2"/>
              </a:rPr>
              <a:t> “Strong AI”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en-US" dirty="0">
                <a:sym typeface="Wingdings" panose="05000000000000000000" pitchFamily="2" charset="2"/>
              </a:rPr>
              <a:t>No  “Weak AI”</a:t>
            </a:r>
            <a:endParaRPr lang="en-US" altLang="en-US" dirty="0"/>
          </a:p>
          <a:p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988840"/>
            <a:ext cx="3048000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8928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90538" y="404664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 dirty="0"/>
              <a:t>What can AI do today?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490538" y="1268760"/>
            <a:ext cx="6977062" cy="457065"/>
          </a:xfrm>
        </p:spPr>
        <p:txBody>
          <a:bodyPr/>
          <a:lstStyle/>
          <a:p>
            <a:pPr eaLnBrk="1" hangingPunct="1"/>
            <a:r>
              <a:rPr lang="en-US" altLang="en-US" dirty="0"/>
              <a:t>Playing Games</a:t>
            </a:r>
          </a:p>
          <a:p>
            <a:pPr eaLnBrk="1" hangingPunct="1"/>
            <a:endParaRPr lang="en-US" altLang="en-US" dirty="0"/>
          </a:p>
        </p:txBody>
      </p:sp>
      <p:pic>
        <p:nvPicPr>
          <p:cNvPr id="11268" name="Picture 7" descr="https://encrypted-tbn2.gstatic.com/images?q=tbn:ANd9GcQ9WLgKdFkfUGPxb2rPpkXCzSSnoSE2MnQbbcMxBpi5zMxEkLU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550" y="4162425"/>
            <a:ext cx="169545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9" descr="http://www.google.com/url?sa=i&amp;source=images&amp;cd=&amp;docid=pHcvXXCe-LACBM&amp;tbnid=IaamOpKdAlAWUM:&amp;ved=0CAUQjBw4mQE&amp;url=http%3A%2F%2F1.bp.blogspot.com%2F-lykAVfU0N1w%2FTZPSrwbTE_I%2FAAAAAAAAAI8%2FZ3gw1sXKVYQ%2Fs1600%2Fsonas07.gif&amp;ei=lgP1U8K6GqvfsATi1IKIBg&amp;psig=AFQjCNEZLOjC3UUmWYCWNk4tzODd3FKsGQ&amp;ust=14086525665588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811" y="1725825"/>
            <a:ext cx="554355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1004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CAN AI do today?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1437516"/>
            <a:ext cx="8229600" cy="4525963"/>
          </a:xfrm>
        </p:spPr>
        <p:txBody>
          <a:bodyPr/>
          <a:lstStyle/>
          <a:p>
            <a:r>
              <a:rPr lang="en-US" altLang="en-US" dirty="0" err="1"/>
              <a:t>AlphaGo</a:t>
            </a:r>
            <a:endParaRPr lang="en-US" altLang="en-US" dirty="0"/>
          </a:p>
          <a:p>
            <a:pPr lvl="1"/>
            <a:r>
              <a:rPr lang="en-US" altLang="en-US" dirty="0"/>
              <a:t>Convolutional Neural Network (CNN)</a:t>
            </a:r>
          </a:p>
          <a:p>
            <a:r>
              <a:rPr lang="en-US" altLang="en-US" dirty="0" err="1"/>
              <a:t>AlphaGo</a:t>
            </a:r>
            <a:r>
              <a:rPr lang="en-US" altLang="en-US" dirty="0"/>
              <a:t> Zero</a:t>
            </a:r>
          </a:p>
          <a:p>
            <a:pPr lvl="1"/>
            <a:r>
              <a:rPr lang="en-US" altLang="en-US" dirty="0"/>
              <a:t>Adversarial Network</a:t>
            </a:r>
          </a:p>
        </p:txBody>
      </p:sp>
      <p:pic>
        <p:nvPicPr>
          <p:cNvPr id="12292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08394"/>
            <a:ext cx="3503762" cy="1147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" y="3065603"/>
            <a:ext cx="4640130" cy="264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Alphago Zero Progr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548" y="2924944"/>
            <a:ext cx="4465147" cy="280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79301" y="6194047"/>
            <a:ext cx="1353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DeepMind</a:t>
            </a:r>
          </a:p>
        </p:txBody>
      </p:sp>
    </p:spTree>
    <p:extLst>
      <p:ext uri="{BB962C8B-B14F-4D97-AF65-F5344CB8AC3E}">
        <p14:creationId xmlns:p14="http://schemas.microsoft.com/office/powerpoint/2010/main" val="2392456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can AI do today?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33400" y="1196752"/>
            <a:ext cx="8153400" cy="5054823"/>
          </a:xfrm>
        </p:spPr>
        <p:txBody>
          <a:bodyPr/>
          <a:lstStyle/>
          <a:p>
            <a:r>
              <a:rPr lang="en-US" altLang="en-US" dirty="0"/>
              <a:t>Robotics Vehicles</a:t>
            </a:r>
          </a:p>
          <a:p>
            <a:pPr lvl="1"/>
            <a:r>
              <a:rPr lang="en-US" altLang="en-US" dirty="0"/>
              <a:t>Stanley finished the 132-mile course of rough terrain to win 2005 DARPA grand challenge</a:t>
            </a:r>
          </a:p>
          <a:p>
            <a:pPr lvl="1"/>
            <a:r>
              <a:rPr lang="en-US" altLang="en-US" dirty="0"/>
              <a:t>CMU’s BOSS won the 2006 Urban challenge</a:t>
            </a:r>
          </a:p>
          <a:p>
            <a:pPr lvl="2"/>
            <a:r>
              <a:rPr lang="en-US" altLang="en-US" dirty="0"/>
              <a:t>Obey traffic rules and avoid pedestrians and other vehicles </a:t>
            </a:r>
          </a:p>
        </p:txBody>
      </p:sp>
      <p:sp>
        <p:nvSpPr>
          <p:cNvPr id="13316" name="AutoShape 2" descr="data:image/jpeg;base64,/9j/4AAQSkZJRgABAQAAAQABAAD/2wCEAAkGBxQTEhQUExMWFhUXGRwaGBgXGBwcGhsdFxgaGBgbHRodICggGhwlHh4YIjEhJSkrLi4uFx8zODMsNygtLisBCgoKDg0OGxAQGywkICYsLCwsLCwsLCwsLCwsLCwsLCwsLCwsLCwsLCwsLCwsLCwsLCwsLCwsLCwsLCssLCwsLP/AABEIALkBEAMBIgACEQEDEQH/xAAcAAACAgMBAQAAAAAAAAAAAAAEBQMGAQIHAAj/xABHEAACAQIEAwYDBAgDBgUFAAABAhEAAwQSITEFQVEGEyJhcYEykbFCocHRBxQjUmKS4fAzctIVNENTgqIkRFSysxbCw/Hy/8QAGQEAAwEBAQAAAAAAAAAAAAAAAAECAwQF/8QAKREAAgICAgEEAQQDAQAAAAAAAAECEQMhEjEEE0FRYSIFIzKBFNHwcf/aAAwDAQACEQMRAD8A7ZHTavSRuPcV6OmleMzprQBkkGsKw1ivSef10rBM76etAGx+de151oFyzHsB+NZGbcgH0/rvQBkt1EVmte96a+xihL6y4BnYmQY18MbfSk3QBmvtQtq+oe7qNCpPuoAqK+SsAXRLGPEJI0OwETqI1BoW1ZIv3Dn1yWzngdbgO8gDQbRvyqeT9h0HvczHwjbYnQewGp+nnW64UH42L+vw+w2+c1qyrpLsZ6NE/wAsVpZQC4+WR4V5mSSX689KT+wJ7nUrOUSNpn30FSqedDMzZiq5dFU6gn4i3Q+VSftOq/yn/VV2IlYjrE/OsqOVDuLh2Ke6n/VQ9jiAe69pbls3LYBdQCSoaYnxc4NFgGQZ1mpEqFRc/eT+U/6qyA/7yfyn/VRYGzW+fPfXb5CpQKGVHBPiGvLKf9VbFbn7y/yn/VRYEpaOdYvXQok7fXyA5moSjk7pB/hP+qs27Gst4jy6D0FKwNVQuZbQclj3k9T5cq04jh7rlO7ui3E5vDOaQQonkAddByFG1hl8yPSmlQFYxbMGacctsrmGoACltAZbmAdBttpU4nNBxo0+IeDNJYgeQEwNt6cXeH2mktbRiSDJUbjQH1oDi9oLDJhVvNJP2QRvzPOSfmetMABbVwMCceSSVIGVfh+IAADmA2u8c4rdnOT/AH8CZKN4NiAB5GGVz7+VZxKvNwjAKXBIDEr44GVSDqYgxrBgHTlWt1WzAjAggeEZiJADXBMagCCDpJ8ZFAEneMAC2MXKRIgCTrG+um3/AHcthsOxTIW4grAiUkLB8HdqZG/j18RMx1mpcRYaFIwIOjMy+CZCQFmAJMKpnSBzrZC5gnAjMsZTK7d8VgdCEOefM+4BArsAG/2gIKqZyiPgBzGdg2mmg8WmtGYMMbGITvziGzMAcqjLKKVTwgA6EGdfi9hHjMO6hSmEtGRrAnKRECNJ66R8PWmnCrJVZNtbZaCQojWADPyAHkBSatUAp7K4K4jXM6FZAifU1YhWI61tM1GLGsceKHJ27InX2+Y+lbqemo/vnXgeoNemdt60EeY8/kK1YH18hpWwEa6HzrBYncECgCNSJgKR1gxHrrW5tnm3ty/Osll238udaMh01gdDr99AGe8OwHyjSoHxADqMrbEct21HP+E1PnI0gE+XKq1xO0UvJmxNwDUtItBlUQNHySBLesA686TQBPFu9AzrdQqCZBtksFBzEaOoMZenzrOPxduw2a9c0Sy7vcYAiLbqSSAI+3sBzFT8cxtlEBuOoUMNWOpA0Mc9ida5r2k4+mJTu7XeFUsXrVy4uUEh3stmAOstkB5fFT6Vh26Oi8A7SWMVPcXA5ABYRDKCSASDyMcidqLt4tWvMBGwEyN1ljpv9scuRrk/6KMVZsPiFtpeclUDFjbXKCWA1LAakjeauljD465buXM11BqLdtu5V4j7RVGkTtBUwKnUqaG04umWa3ci9cAGmRSDMzq39+1BnjglVRTeJMeCMszHxMRIGslQQI6wKSYzj1g4fJcxIFxY71DafMSB8OR4MHSZJkTOhNVbg3bdbFy4RZstcY+NszBjuRozNlXU+FYGtVFMTY9s9p1uXrv6zfa2mqqlpWEEaEm4GltRyCzOopQO3a4S4Utt36tOt1QjsVgaMpJbf7QnSqDx/ilzEYkPh1RAQQUtQFBkxIJInzre3hQ7W7ndXy6MrFkAYLlyzmAzz4gW0A3jSndCPoPs7dv3LKviUFu40nIPsgnwgmTrG/nTImKr/AOM99aV++tkyEJ6vtBXMCpnlAPlTZkfdihPLwnT/uqbGFKZ1raaFUORErHkp/1VkZlG43/dJ/8AuosAkCKxFQLn5kemU/6q1Csf+IR6KPxmiwCWNQY3Ei2jOQSF1MdJg/LesLYb/mOf5fwFLMRevhm/ZO6ZiFyuFJACwSZGhJOw2WjfwBB/9XIbvdLauMQTJEQF8WV4JmDHl8Q8pxi+1mQKTh7xDIrQi5mBbSCNgAdJnflWMTiMRAy2LknJMuxgEkPswkrpoORms2ruJLDNZZV8U/tTOijKAc2hLBhtsV2k0W/gZ4dqwTlOHxAb/KInxQM2bfwx6kCt7XalW/4F/QTogiInrr7bkEcq1vYq9Phw92PO7qRy05f30rdMReLKP1e6q5QSWvHcozZdCdQwVZOniot/AEd3tagLxh8QcjFSRb0JEkEazlMHxRUd7tblLBsNfiEgomY+Jcx5Dap7eIukt/4a8ANpu76coJ5j79qymLuw04a+CASB3oMkZdN41k6zyNFv4AgHbJM7WlsXmdDlZYWRvr8W0ga6DUHWRJ/AOPJihcKSAj5IaAZCgkwCdNecHQ6UBd4heDZRhbx0zf4pMiBpOwaSRr05yKKzO1m47JctMmbLNwnZZDDlzI9qmUmldBQ8I5z+VYy+W+9V3spjLlxrmd2aAIk+ZqxZ5kdKMc+ceSBqjCOInrWSJrIrxFWI1iNZ+dYYmNo9I/Gtgv8Ae9Aca4xbw1s3LphdhzLHkqjmTTSb0hN12Fsy8/lSPinavD2GyG7nuf8AKtjvH+Q0Hua5/wAV7a3sQrKUa2s/Cr5Qy/xMPET5AgGkWA4nZk272ZbZBBFgZIbk38foxMzW8MLceTTInkSdJovON/SQUkC0qHkpbvLnuiEKvu4rnPaLtZdxF/vYMiAIGnh1Gm0+evrQpwKuYGYqOvhHy1/Gpr2FRBuem9dcfEXZzvOB3OOMSGuNqAAAwmB02rNtkukC2FV2JBILbFSST4jpIHLpUvciJzCNtRUuBsQ2aBGVhIPUR9aMuBKLpBHLckNcL2e/VLTYh8Sl12zK1tNQuUZoY7lhGxXnUeG/SPds2ctu46HbKRmA/wApOwpPh7l5Ac6k+IgNu2WZ+IAz7g1FhMHYu3Bk0YEeFpzTmjRZggTM6+lcFUdV2B2eN3b14u+Z87qXnViFIG5mPDzO1OsQeFXm2xNq8SIQQSzbAZiWSOpkaUVe7I5MO2Kt4q2FUk92zAhjbJzACImQdCpHUit7Ha29dwzWmK5gDlZLdsHygjRfUR70v/Bg9vgytposCQHAJg6gmP61JgMZcs6Wrh0kQpYR7RA9qgxfaTPk706jSCRpMTBG2onp5VsJdQLbQOjRJ9DsT8q5ZQkns9bBlhkh10F8NW4jG8jHODmY9CTv1O+1Wu/2zv2kUBw5I3Pl1Aqk27TrmU89x+Pr51ut11I8RJG2bxR86PTm92Xwx/COo2O1N6FJCnQcutF2u1Lbm2D6Guc4PtAw/wARQ3mND8tqe4LHpdHgIJ5g6Ee1RL1IdkvDifsXJe1S/uH51OnaO0dwaqar61lADU+tIl+NjLgnG7R2Yj1/Cl3HOMWGABxJssupZJkSOu3MGDPpzCQJWGw6t8SqR5j+/wC4q1mfuQ/Ej7MaDE2tjjrkjNA8fL4gdZYAAjeQG3mDRHeoSVGLfMrsftzuhyDWSogCBuC3nVbx6MP8Oyjk6EmBvMzO/wDWoS1wLmOGQswAaMuxyyNd4naY8J2qvWMX42+yy99aQXM+NuNAiDn8J2Gxk/CRvqTvMGtrWFDQBjrzeJlgFpYoAXWZ0MLyjc8ySa+y3czfsLbQDlPh5LoNT+8SNhz6Cd7d/EAgHDpAmNUnxHxAAnmunnz869Qh4K9xzaZWQqcVfAOVsxDSVKttBnY67aqJB55t2LOUWreMugAMT4nOhz3CSZmQGESfsRB1FK0xeJULkt2gTGcZRuuZRrOqxlA3InblW+Fv3g6O1ixswci2obxZv4jE+GdTOY+lVzRDxMOtogZ3bF3gC257wLEW9F1JA8SiTrJOu9MuGYZjhro783y8kMZnxIMo1OmkGBA121pK3FMRAH6nZYL8IJGhzQBHIwFJI6jpTnh/GGy62skGAOUDQEDkI5UNpoXpyNezXD7tprhdcsgRJB1BPQ09k8tfSgP9rfw/fUtria7EGpxRUI8UKSb2GCedbTXtawZ8q1IIMZiltoz3DlRQST0A3P8ASuP4/F3uKX2uABbdsQk6BVO06GWO5joPdn+lTtEXf9UQwqQ149TEqvoAQx846VVMRio4ZCaG7cIcjeJaF9wortwx9OPP3fRzzfN8fYUcXa9Zud26jWMuUE5gdo1+6K1uX7lpl76ywHIEESPKmmPxpU4O5lDXESfFrMhR6yOXpU2LF67a/wDEuFDNILbjnCruflTfkz+RLDH2Q0uYjh7qGTv7QO0kMPSCJ++h/wBTtOYt37beTgqfxpXY4Yx8KiIBcZxHkJGu/pQWI7O8QBDi0WnUd3EfIwR8qx/yskXpmsfGhPWkPjwu4RogZf4SCPlM/dQeIDW1IChW6sp0HOAYE+ZpdwrA4xgcilWBjK5yMdJ8IO/rTS5YxFxMjNmG412Pvy1Nax8xy1JGc/FUHplWvY9rTz4iTrmJn7joPlUQ4zeu3QiLbfMQFF1Z+ZkD5RR+NQoxVlH4aiRS44ZCdJU+RpPDGW0UpNaZY8bisqZXKOVWGXVkBaeZjN7g1FxjALbtfs7wzMoNtbNsBYI1JYnroABpB1pFgkuIzNbulSdzuTG0zM0xfE3bjKtwLOglRv56afSp9GWqBzQBhuGgHMSSfOOf1qw4O0SBpAqezhgBtPrRCrXbk8aLhS7MsHlyhkv2N0YgRuOh/DpW+RTsYPn+dQYi+qb7nZRufasYbCve1aVT91fiM9Tt7CvGk1E95O9o1xFs7BCx6/ZH/V+VS2OBkEO9yOeYGAJ5CmFlkQBLRAXmIEGecfvDnz1rfLuCQQTIED8qxnOTKSIsP2iNpst057ewuAQ3uOfrVpw91XAZCGB2Iqm4i2y6QIPPKuv3ULbxdywc9uMo+JMoAPyAqOKfQepR0AJ8q2JjnVX4d2mFzEIokW2UDKeTQee+8VaVtcyT6GpcWux87WjKg1vPWhL124GbLazKFBUhokz4hqdNCPcN0qDD4q/Otgz5NsQNecn29JJpqLIcxku/KPpUqj0oFr1yY7lo655AGUEEweumlRfrd4SP1c6CdHmdPbYwOXM9BVJEOZLiOJlHYG05UBSCoJY5uY0y5eXxTPLWa9Y4qzEqLFzMFzEkQs5ZyzvPl58tazdxd4TFhiBEHPEzH5n15VucVdzD9ixBj7Rn7U84gQvznyqq+jNsBftCy74a8Rv4VnwlcwMEDXUSDETzinPD8Z3oY5LiZWyw4gmACSPnHtQVnFXypJsc2gZ9x4cp3MaEjrIO2gJ4nuyxDK2WfiPSetD0romwtVrZRS3g91mLAsToN6agUY5qceSJZYAwjQg0o7V8bXCYZ7p+L4bYPNyNPbmfIGnA+Vc4/S/fC/q4IMeIgzppAOnXUfKuvGk5pM5pJ8XRzrjWKTuygY3Ljvmd2Hi21M+eumu566e4Xc/Ym065lLZh686CxRBuk9Y+lRcTdE7sElQxhipiJG/4e9dnk6OfCtbLTfIf/dwZ53CswOgJ216RQWK7Ld4AXxBBkSeempOcqYA/GpcNi27m2UuK6ZRE+WkA89q0xnFCR8JBiAdxJ/s1w9nQpV0W7sfdnv3Fm5DOFDWwG8Kjbw6iZn4abcT7V4OzmBLLcUaW+7ZXOmwzBQJnnG1VLs5jUGQBho06mNNBz/KlFv8AR9ZtO17iN9QhclLaGWcZpEkAsZHIDnvTROvdDqz2yv376g2xYsAiQSruyyJzMDAWPsjpvVWfC4i7fY3LijDhmASSAQCYJHMHzPtVyTjItWsuBsLh7KlZYqM7AsM2gkKSCdTJ9KrnEOFG5fZ7z/s1aVRdAfNjuxopi5RA+06AFWGsqskc4XKPpVJxh/aGK6JjirSI0y5Y8qoHE7BW8yn28x1rRv8AEPsxYxDjnPrTXDYptNCDQeBsFjAHvyqy2+Ck2yUE3FEx+9HKOU7TU+vKPTDgmbcN4ixYAjN66H50bi++uNltjukIkuYLR5cgarPD+MqWUQyMSADykmIP41a0xRMAiLi7jqDzBPpVT8qbVWCwxJOG4BLW8knWW1Zusnp5Vpdx5DMgVoHICvW2h1kySYgcv767VvxjCEsCOf3xXBN27PR8eeuJB3yHfT10qRbIbTvP8vl7/KgHFxN1cD3itFvSfhBnyg/MRWfZ086G/eXUXdXXnPL++tL8TjZUgroeYrDtoAJMmABrodpNMLLoAENuQNJG/v5VqtGcm2V5GysGRsrA6Grx2b7VC6RbvELc2DH4W/I/Wq3xTABdVMzyO9Jr1kjyq2kzHk4nUuIW/wBorvddR9lFkgx8Rgeo5esio0a2QEGJuMSSQRm0kTA5aBTHmecwajwPtRdt+BwLqLEBxqByAP5zV0w/FrLhQy92ea3FAIjz2+m1HpSSBzTBMFcVjl/WbmYjTMDmWWDEa6DRY9PlUtm6hUJ+tXcwJUt4p1ynrIiAZO2Y8qd2bKtDCI+yRBEcjP8AWvDDDUZVI5+ED2+4VNAKlW2WLC+xDAuAQSACc2nLY6RrPXavC/by3At+4veEmYYkHOZy6aCJG3XpTru0iCB7j7q37hdAFHnoNqoliF71piCuMuKvw+GYBDZiJPMxtroRyppgbH7Fgtw3Ac0E9dZBkk7zRwwqfuL/ACivKgBAUGDvA+vSk1eiQThWGdCxYRI6jrTPN5Vi2hA5VuBy29KWOChHihNj6J9qoH6ZbS/qltyrErcABGwzCTm8jlj1Iq/k1yz9M2NabNmYQqXI/eaco23gTv8AvV0w/kjD20ctYmQRrHKi+IItzDmV8Q5NO28qR03qDDWGYwBMc+QnmTyFNWtKiEXGW5H2BtqY3PkZ06V1Z0mYQb9yrYfEsUW2mZokKoMxrJ0B896Mw2OFpf2l0Fp0RCGI9W1UH0zU3uLaCFQmVWkjJAEjmZkkxzJO3KkGO4FJLW7it5ERHuJFcvpyZraLDwq9fuElMoUCTAmQNdW3Lf3pVi/2AC5vKzawQW1ADAEDX6fWk/D+ILaUCBtqAdPP7qaJ2qTwgzAjbSAIkDeNtD9Kr05R2lYlU3TdBeIuOiQUS8DsBofDGuU+fP061XOIcYLOc4KEHUMCII5eVMk4i1w3C0NpoCpuAkxAOXTMFYiWgSgPI1seHWGui4LjDX4XAIUKzIrE6bKjPlI5AU45I756On/EdJ43e/8AmIlxM7GhOI4TvFkDxLt6cxRXaHE27l7wWltgfugCdZ1gDUSBtyqDBW7hMIC3kAW+lbPHceVnI5VJxNuC2dRV34PZiQeY/vqKruHwd22QxtMJ8jH5064fjkDr4jm2MgiB5f1n2rz8nejWJTu0fYfEC5cu2ArIXLBQYYFjPPTeTvVisYRrwVWVluR0JZWidQNYnenHEca6LcKN4shIMAxAknURsDy5VUsXxK7c/wAS67+RYx/KNPuFEU5LY3oOtXGQsmWLg0uSfWD6eVb8W4iBZLbwJ9I38xSW2oCuQQpABB9GiPealwHCXxKkMxt29mkEsZ1kDSBtSnFJjjJraJsFx5YGpX30rOKxYYEjISx+Ibx50TiOwndoMl+RyzD7pH5VBheztxNSJ65f7moShejsU5NBfBeHupzT6HlTBsPmBgkeXP1B5ihLSuNMx9Na3/XgCQxMjmQY0q6KcnVMgfD5fyNC/qpcxEnlTjDWxcBLHUyQZ5cqhuYT91hG0nQE+vX1rXHGzGbSJ+H8PCQqDM5MF4kKY5ab8q1v4XK7xE6xmJa4TyUqImfYCCa1F65b3Gn8Wo9j/WmfDcIzqWS2Fn7RI+S6afL8I6JyjjXKTSX2YW29CpbzWJbvGtu32EJgHTQzM+hn1jWisF21vJpcRXEaH4WM8zyM+UVHxbhTJBuwc0wV205T19qASySVVQWnk2v5aUueGUbWzqw+JmmuXS+y74HtdhrghmyN0cQPY6j6U8w1kRKtIP7p0rkt7CKpOYkeSg6a+Y2rfhfEb9gB7ebup2YShiJ9DqNRsTQ/HTVxOeUnF06/o69lMHU/d+VZtgj1+tJuzvHkxQOUlXUS1ttT6g81n1pypAOoPruK5nFx0x8k+jfNG4Mczv8ASpLRHXWsLqR86mCA0yQ7FOuXxE6+sn23qg/pL4SLmHF9bc9xMidSjbnQHRTBOvXaugWrIXbfmf6nX2rUWl8QKgzo3MaiII9OVNXdmZ8v8c4sy2VVDlzTIUQADvodzHMzVbs2nuGQCTzNdM/Sv2DbDjvsOC1nN8P2rYPKN2ToRtsetV/gPCTcORYUKpd3IkKoiWIGp1MQNSSK0lt6ISpbEWGxGIs7MY6HUffTnh+MS/4YCXAJ8iAN53PL5EmnHBODW8ZbxDWbzL+r6uL1qJEMZAVmI+E6amqzxLhrWyGXQ/EpUgqw5MrDRl3qoycXYmrDjNHth1dQVWDAEiNws5WG4JgkNz6VjgNxcXPenKVEEAx5s0mSevyFFX7JRMiEE+o2bMWMzGYqU1nY6c66XO0mhYoK2mr1/YmBoqzxF1BXQqQZBA5qUmRrOUkb1vawSkxnmPiyjwjyzkx7wfKanm0IyMi85ZC59iUgD2qZ58a72b4fDzt6/Ezwrhff3O8uDwFmJA0zE+L5VbOH8SyE207sINsrAEeqGDPpP41W8JjTbIZ7+ZC2oKudSNxI0MH3qyIiNDyp00Ma/Sa8D9QlOcrl/H2Or0Hi09/Yzu3s668uY10NBX7SEFVQGR4mMT6k8vQVtIjcQSoMg/vCgbuLAXJnCxvoQNRvHPen4q/CzGb2L+JWFCkoSDlI02IIIOh8iaEwXCyhabYPQNJ3Egz8J96L/wBn3MSjLZcDeXYGBPTqfSiMJ2XxlonJdt3EESLiuGgCDDZi0aHlzrshkiu2ZuNmmGxGEQj9YW8CuwIBsgkzIVVkEabsaa43E2Wi9YvI7RqgBBK9SIGo/pSDjnZzEswe8zKg1RLSuyKOpILMW6lgKCtcOtGSLqkiI5R1JJiTzjyptxexU0XnhPdtpmzIdSV2Sdt9h9KJv4bIYOkbenrXOGxLJbVZLGNdZETt6eXnXv8AbN0lVd27vbLJhZ8ulOWOzXFkplux11WbSNNNKQYjDHOxjSZmsLiguxFSWcarmGOXXnpPlm2HvVQiayYXg8xtldco84k5tQCdBRyKyqItqCxK5GGrADUmI8I01I9K8lsIhCSCY0nUSdI057b69KmK90s7udyOXMAR/fPpXRCPZzyZE5W0pQGSfi6a8gOWn9zoCcFx3u7aKUkxyMCJIA2NK8oYyWAJ0Ajb8K9dw7QojaRp6z+NLyMMMkeMlZ0eFFPL+fQ8Xj1u4pFy0cvP7Q332HOPnRGB4XbY50ZhbbXJEAkfhSK04tLuxziZBj2Knflr5+VR3eI3GEZ2C8lBgAdNOVc0fAlX7TqzfyfKx4m4w/s0xuGm5chgUQxmPmdAIGpmdPWmOAwtyGFxoVIAUgmDHhBEeBf4iBvvvQli5mVpAGRRoANQCBEct5JmN9KOdGtsO8tqxZfDnhtAPDkcaiD0PoANa68kpV6f0YeNijXqW7/7sEsYBrd5bloZLiQSPskEHNJBIykT4pI/iJ0q78H7QWL6g23GaNU+0PzHmNDXM+NXSAVQq2ZQt1wBqQxYwf3dpPMgnnQV7AMpsG0zd8bQuCDtm1trI5sMp3+3B2qFifFKb2ZZ8sHP9taO3JY58+Z/rzqUW2A8MMRyYxPvy96QdheMLjMMtz7Y8NyOZ3DabyKsX6uRABmdTm9RpI2kxyNZtU6M7DFvKTkzDPEkc/UUDxTiq2RHxNyHtuTRt+eSzv0n096oGPusxLP8R3oJBuMcRa6SXMzp5Cegqi9m+KPhExN1FV2Tus6trmt5mW4vkZy6/WrNi6q63hh8TmZc9p5DqdQVYjOI9QGHtVREy4cFGFNu7isKG7vEpldTCxBZSNd2BJ9huaScO7BsuHuscQndtLWUbTJcJGhcxE6qVjXQ7iaOvcf77F2cFbsLatwwtvIKN4SwIUCACo0Yaj3rXtZwy3xC21uxdPfYZoKkEEEbEdV/LrVMg5zaDWrsiVzeEjz6fORT+zh7iy9yQDJKtzyzq0ghROmonpG9Q9pL+S9eKCLmaS55MRmbKPs6k67+laX+KrcgnPEfCMsHWRLayBpCkVUZSapIuKhyuTo2Z+8fIkZfFlC6AwCQfMmIk0LWh4i2pAnpDt8j19oFS8OxjkPnOfKJh9fCZDwTr0pek0rPUj+pR5JJWauTlaNgQT6iY/GrJ2bxRKm22wGZPSYYDyBI++luFZDmtlRcEEjKxGsHLLaSBqP+scxUPBeKFWtyfDqIO4B0aPKYPtXLmhzg0dGSXqRaouDtAH+Zf/eKBwGHW5nN0nJmQQPNNCfKRqPWiMTdAQmdBBn0IP4UlxQuDObcFWKkkbeEZfiHh19R6Vn+nxvG0/k8bM6kjpWBtAplChVGgC6E+g2o0YXTQxI0XbfnrI+Vc54b2pvIym8pZQIkidIgQRVn4T2st3EChobUFSR7ROvtVzwSTsFNFjNho0IOmsjT0nUH7q51+kXCW7YOg7wwVK/uzqCR9DVh4z2xFiz4QA3Xbl09a5Lx/i97EXcxOh19vOjHjkmDkF2sS3XTzrQ35OsAyKHwV2ZBEf8A8n8qIwjLnkkjSMwEldN48q6oxsybSD0vjaJqe33R+IFfMVriMaioCSl51EDMDrnd5JGhOVVXc/bo+xhbRvvbZHAzCCp0XVQRBEsMxjQ6D0rVVHtGkZckE4abaAI8g6w0lQOUQQRPUGhcX3xMg+Zg7k7nXl5cqjt2SwdluTdALFMrCVDRKtsdCNPai3W8ihnQGSF8LAsGOysoJKk9DWkOPYnaAv1q6vxLPt+IqXD8XAIJBBBB35j76JN8D4gy6keJSNRoRMbisnIw1yt8jWhlyr2NruMt3CMkDy25zA8hR2GwyHKCygESXaSAxOiwpGUebefKlFzh9s7Ar/lMVoLN23rauHTk35ik4vjUXRpDKufKSuyzpZOVcjQy+EpnyuPFJdASA+ZSRrQ3EbhtmVtC2TmVVObMFOgYKTClgSPVTFLOHccttNu8AkfZyhlkDZf3JPTw+VS4h7l+49vDkSB+3xlxStmysQRaBiYAgNz5AakcijxfKezrzeTFwUMX+q/2L4tXFvoWhkSfigeEgsCeWhidI12pvhsE2IXv0Vbt1nN262fItq2vht2xqNspMCTpG1Q9n3GjYRGXBWC37Vlm9ibjqVOVd9QdFjTUmpuJu2BwLYRmg3AM2gBW14i0ZTpmJCCYMZ9AAKOUsk7Zx0oxJf0e45P9pOtpv2eJBdVjLqArt1gTnA02ArrFi6SfEpCkTO/oNNhGuvM1x7sVwvLxq2gmVw6vc5QbiSVHlDqPau1Bo3I8z60srTeghdbMAxoTrSDiXAO9JbMAepX4jO5j6xTc3VJPx6/wvy8oite9Ez4h0hX28xFZWijnnF+GtakXFjz5H0NVfifD+8BEEdOs9RXZ7t8NK5S3llI+c6ffSbGdn7bSQpVj/wAuIHXr86L+AOMYXGtg2TvgGZDNpeanqH+zz8Gu+1Stx2134xKi93wnImYC0C0zKr4nGu2k866Bjex7XHFsBXncFYyjqwO3zq0dmeweEwmq2w1zmzCfkDsKpfIqOMYbsdj8ZJS03jJJe4QoJO51pxw79CGJ/wCJiraeSqT9813akGJ45Ocr4baGC0SzHeFHL1NFsZz0/oWeNMYCf4kn+tLsT+ivHWvFbe3cI/dOWRzENM+k10i12jny9Tr9Io7B9o7bGCY/v0/Kr5yJ4o+feMYTF4doxC3UIIImQsjYiPD99HcK4pbZBbuwDES2zD/MNjX0Vds27qkMqup3BAIrmXbT9EqXM13Anu33Nr7DenQ1M6yR4vX2hx5RdplZ/Vhly/ZiN+RmgLnDiDmRyD56H+ZYP1qrtisRh3KPmR10KmRHtt71K/H7jiGuEA8oA+8Vy48GaMvwkip5Iv8Akhq3FHtOwdhm1nSQRGgLLBn1+Vb3L9u4NQBqfEuu3pBHuDVdyg6yR57/AH14WyNvu/pXqqGjn5fA7xPDjc+G5m8jJP8AKBm/7aGfBuiMpTYHxDUgbxpt7xQKYlgdTO3xa7H+/nRtvjLQQSdRGviGx5GY5bVLiHJhPDbAIuGNgf8A47v5ChUWKaJxRWtPAklfs7ToJYN4huQPERrtVQ4txAklFMAbkb+npVJqCbZNOToPv37YOrj03P3U1XjPdjuFvEETnEkeJt18o2Mcyar3BuHmDdI0T4QRu5By+wjMf8scxWDwpt5k77iawlmcn0bRjxLZhuLXUTKGJUMjLJJAyGQB5HTTyozCcYtK8i2yKW7xpbMS6hsgGghQxnWT51TkR1GkiibGNnRtD1pqcX9GjLbgeKm0CWxXeWyGzWYc5iwOmVhA1Mz5UkwaNcZUUSx/skk6QOtCOIqMEzpWq10SM7aOlyHBWDE668wQN+nL7Qpotq44JyuyqN1Rspk/FI5b7iq7bxV3IElcoOZZAlT/AAtuBoPDtV87Gdq3RDZCW9PFmOfcwD4ROYnTQZeupNY/uMf4opuIsyOh3Hn/APugjdKjXxWm0IOo32I5wfpV94txQXyr3vHvkBAROc6RmaIO55e1U3tK2YghVXSCFECQddBp5e1axjxWzNytnQsD2zsW8MrIgOI+C1YCxbtwPiHJUjUknMSInaub9peLtcZizd4zGWY/aOx05KBoAKCw+JKowk6CfbpQ/CsI+IvKAJkgR58h+J8hQqitdsTtvfsdg/RFgXxN3GcQvGHvNlAGwEKxA5hQO7UdMp1rqNy0TuqsNDr5esj6VQ+BRhrSIjEZREwRJ3JPqZq2cN4vmIV9zsw2Pkehrlk9miGYgCNvbSsTP51sPPlWMnseo/vWkMjNoGJG207etD412kW0jM3OfhH73n0id6mxOICKWOoAkxvApHYNyS8nMxk/gPQDSigLFhMKttYHuTuT1J51JduhQSxAA3JMAe5pMnEbg3E1XeM4x2eLuYndEUeCOsdR5zT4gNuP9pLYtstuWJOWRoNd4O59h70i4NxhwhIRDDNowJ3I138qAx9i6yMcpECflrSm1fuLbYIrEllJjoQZGnU/SmkIvKdp5MXLSEeX5Gp7vBrGJXPYORunLXqOU9Rp61x/gvFL/eu+I2ZssNJ2JiOa8hOu+1Xvs/xMKUdHKzyOo3gg+U/SmlYWNuG429hnyXAcvT8VPMVc8PfDqCpkGl2JtpibXiAIIkOsEg+m/tSDhOOfD3TZcys78hOzDyPMVLQyT9IPYq3jrRZVAvqCUYfa0+E9a+fMXw5kZkdSGUwQeRFfWVt5EiubfpT7LhoxKDyufg1IDhhsEbaeleF1h5/cfmKsl7hnlQF7AxyqlNroTSYvTFdZ99fvrdipGn3HqY9qzcwlDXMNWizP3I9MNPgUnmAffmJpNw3Dm5cA3k/MzRTu2Rl3kR6UXwOz3YLn4mBVPbR29pgeZ8qnLPlVDhGrHtrB55Gdbdmws3LraqJ3MDVixEBRyApp2N4VgeIXLttHxKm2AQzFBnBJEhcpK6gaE86n4HxTCYfComKQ5L73JcLIU28oWY8X2tCBpTfs52bs4W/+tYa6HtujKApGUgw2+2kDbrSjGgbKR3dlrjW7V1hcUle5vgAtlJBy3B4GJ5Kcp9aAxuD30II0KkQQfQ6j0q74jsVh8Zi2uO5QMS7IIJbNqYYeGJ5gnSou1jYO4+TCXM12ynjCyQUSAfHszKNd5gHpQ0VGXsUXCXIOVvY9PKjVsihuI2NMwqXCX8yg+1a45+zCSJu6FZwnFLdlpzbT8OuvLy3rS6JBFLSjgAwqz0A/qRWkpNdEDW7xpiPBbYj9662ny0H1pVicQ1xhmuZj0XRR9BRNqxa0Ll7jc12ArdsKbjD9mipsQDBI+/Ws3rtjAMKczsJ3EdfuroHZHhYsLmIhiIAPIb6nqeZ9qTcM4PbtuHTN5AkHXXWYH9k1asIOU1DnqkCjuyx2LmlGrB060pw06RTDDv5elZFl8vOQPCuY9JA+teJ0AjX6e9bMOm/0rAEef1oArfalxbRUG7mSD0XX6mnWCshraHqo+lVTtXenER+6oHz8R+tWHhuMAtWxOyj6U0AXewyga0j41h8uR1kgGNQdj5imuKxUwahvA3EgNHMeUVWwEcnmvyg/T8qrBvjCX/ECUfQaHYx9CKtd3DMFJDqxA56fX86pXHMJdZyp8RgEmNpmNeQ0oJBO1mCEm7nADQQYjUREQIPLlSzDcU0Cg6HUmeZ0I26gn3ra9xEshsXIUgyrGSARtVbGEuK3xQs/EN2BO45UTbrR1eHPFDKpZOjpPYXHXEvBQSV3YE6QDvHMyV/mra1irqY6+cRLPJGUwUyyGSB+6VYaTVa4LxUWdBvsSZDQfmAPlVou8WnEWWyZi6rbuZiCMhUzABkkKQSeUCmlrZn5E8csjeNUjovBceLqhtBO46EfSRr7GiuK4QXbNy2R8SkD1jT76rXZ221sK5jK5AAG51Akztz086tQxC9Y9dKhozOXYrsncygplcEbDQjyIPPlSDGcIZNHQqfMf3NdYRYLqoGlw676MM0byNG38qytpHBUiR0bb2BpAcTv8M8qXYjhhrsuM7KWbkhQbZ5ldp6ZTpSTG9jbgByFXjyyn79PvoA5QeGFmC7eZ5DmfQDWhsX8YI+FYVf8q6D3O58yavuM4YUzKRDbHyHT3pHi+EE7Uo7dgDcOw4xVo4QsFYuHtM20nwuPcQfVatncYPheENk4gB3bMweTn0CsIWe7EfaPMa1z+/aeyZ1gGQRuDyorHdzizmunu7x3eJR9IBYDVT6SOelaJktHTC9u1aBxLCwlwhRniCWHIid+ZJMxVWw/YF7GMs37JV7JbxQR8Dgq3tDHbSp+LWf1nhlrDG5be7bVAD3iwcgyzJPTXWknC7r4CzdtjFG69xcotoxNu1J8TBjpniQAunWmyUKzBEctqWYVysgUVcu5RFa2bFTdM17Rg3XNZWyTuaJt2DRNuxTeSTFxILFkDYCmGHtVvYwtMbGGqANsLb8qc4Nahw2Gpph7BnyoAItRH9ii8OTmidhy216+daWrVE4WyF0XlyoAuZ70RlyGTrAIjqfi1qSLv7yfyn/VUp3FYvc/T8aXH7Gyh9oJ/WLmaJ8OwgfCtaLccbGpu03+9XP+n/2itVq+hGVxtwedbJxIjrWKjagCY40QRSG/xBLdy65OmVNBuTrAHmaYvzqn8Z/xl9G/+J6EJnnwDYtjcujKPsDyHLz9fl1KniWHaywDLKn5eo6GrnhPgT/KKT9rPgX3+lAcSbs6li8yd7qoAnMJ284/KrtieH4JlLWlVHgAMGXQDYHxHT0rnnY/f5fjVzG9XViQ/wCz6AlUViyI2YtssxCqs6nr7VZCoNIezf8Agf8AUfrTlKh9lAVm2Q97LlAzDcH/AJadCK3dHPhm2T/lOnnvWcPvf/z/AP40ogfEfQfWoqxoDGHuAiGSOmU6+fxSKS8UwmKdoJAU7ZWyr78/nVlb4/b8qxd50cfsGVBOygJHePpzCfdqevpR+J7J2GEAMpHMH6g074b8J/vkKk5U+hHPOK9iHg5ctwdNjHod/nVD4j2PgnIWtn91gY+W9dzu/CPRvpSjtn/hrQBwvEcExKfYDjqh/A0McNe27sr610lqFxnKmBRMPw1tyNaZ2cAelN1/GpbdIaF1rBUXawNFpRdugGLMQ9qzBu3FtzMZjExvWbXGsIP/ADNr+YUv7dbWf+v6CqklAjpdrtFgx/5m1/OKMtdqMF/6qz/NXLBWRQB1u32qwMf73Z/nFEp2uwH/AKyz/OK4yu5qQUAf/9k="/>
          <p:cNvSpPr>
            <a:spLocks noChangeAspect="1" noChangeArrowheads="1"/>
          </p:cNvSpPr>
          <p:nvPr/>
        </p:nvSpPr>
        <p:spPr bwMode="auto">
          <a:xfrm>
            <a:off x="0" y="-1222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>
              <a:solidFill>
                <a:schemeClr val="tx1"/>
              </a:solidFill>
            </a:endParaRPr>
          </a:p>
        </p:txBody>
      </p:sp>
      <p:pic>
        <p:nvPicPr>
          <p:cNvPr id="13317" name="Picture 4" descr="http://superpositioned.com/files/stanle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71800"/>
            <a:ext cx="420052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 descr="http://www.cmu.edu/news/image-archive/Boss400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971800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825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AI do today?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485" y="1556792"/>
            <a:ext cx="4044919" cy="4486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9" y="2420888"/>
            <a:ext cx="4623813" cy="236278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437516"/>
            <a:ext cx="8229600" cy="4525963"/>
          </a:xfrm>
        </p:spPr>
        <p:txBody>
          <a:bodyPr/>
          <a:lstStyle/>
          <a:p>
            <a:r>
              <a:rPr lang="en-US" altLang="en-US" dirty="0"/>
              <a:t>Image Recognition</a:t>
            </a:r>
          </a:p>
        </p:txBody>
      </p:sp>
    </p:spTree>
    <p:extLst>
      <p:ext uri="{BB962C8B-B14F-4D97-AF65-F5344CB8AC3E}">
        <p14:creationId xmlns:p14="http://schemas.microsoft.com/office/powerpoint/2010/main" val="4102880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can AI do today?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57200" y="1203513"/>
            <a:ext cx="8229600" cy="336173"/>
          </a:xfrm>
        </p:spPr>
        <p:txBody>
          <a:bodyPr/>
          <a:lstStyle/>
          <a:p>
            <a:r>
              <a:rPr lang="en-US" altLang="en-US" dirty="0"/>
              <a:t>AI and Web Search</a:t>
            </a: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48" y="1539686"/>
            <a:ext cx="8001000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8171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can AI do today?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529208" y="1207293"/>
            <a:ext cx="8075240" cy="4525963"/>
          </a:xfrm>
        </p:spPr>
        <p:txBody>
          <a:bodyPr/>
          <a:lstStyle/>
          <a:p>
            <a:r>
              <a:rPr lang="en-US" altLang="en-US" dirty="0"/>
              <a:t>IBM’s Watson on Jeopardy</a:t>
            </a:r>
          </a:p>
          <a:p>
            <a:pPr lvl="1"/>
            <a:r>
              <a:rPr lang="en-US" altLang="en-US" dirty="0"/>
              <a:t>Outperforms Brad Rutter and Ken Jennings in 2011</a:t>
            </a:r>
          </a:p>
          <a:p>
            <a:pPr lvl="1"/>
            <a:r>
              <a:rPr lang="en-US" altLang="en-US" dirty="0"/>
              <a:t>Natural language processing, information retrieval, knowledge representation, automated reasoning, and machine learning</a:t>
            </a:r>
          </a:p>
        </p:txBody>
      </p:sp>
      <p:pic>
        <p:nvPicPr>
          <p:cNvPr id="15364" name="Picture 2" descr="http://www.ibm.com/smarterplanet/us/en/ibmwatson/assets/img/tech/img-video-jeopard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564904"/>
            <a:ext cx="6219849" cy="349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8507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can AI do today?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355593"/>
            <a:ext cx="8229600" cy="4525963"/>
          </a:xfrm>
        </p:spPr>
        <p:txBody>
          <a:bodyPr/>
          <a:lstStyle/>
          <a:p>
            <a:r>
              <a:rPr lang="en-US" altLang="en-US" dirty="0"/>
              <a:t>STAR (</a:t>
            </a:r>
            <a:r>
              <a:rPr lang="en-US" altLang="en-US" b="0" dirty="0"/>
              <a:t>Smart Tissue Autonomous Robot)</a:t>
            </a:r>
            <a:r>
              <a:rPr lang="en-US" altLang="en-US" dirty="0"/>
              <a:t> bests human surgeon</a:t>
            </a:r>
          </a:p>
        </p:txBody>
      </p:sp>
      <p:pic>
        <p:nvPicPr>
          <p:cNvPr id="16388" name="Picture 2" descr="Robotic surgery suturing done by STAR robot with a human assist.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850165"/>
            <a:ext cx="5905500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44285" y="6237312"/>
            <a:ext cx="78592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STAR</a:t>
            </a:r>
          </a:p>
        </p:txBody>
      </p:sp>
    </p:spTree>
    <p:extLst>
      <p:ext uri="{BB962C8B-B14F-4D97-AF65-F5344CB8AC3E}">
        <p14:creationId xmlns:p14="http://schemas.microsoft.com/office/powerpoint/2010/main" val="490679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can AI do today?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57199" y="1208656"/>
            <a:ext cx="8147249" cy="387350"/>
          </a:xfrm>
        </p:spPr>
        <p:txBody>
          <a:bodyPr/>
          <a:lstStyle/>
          <a:p>
            <a:r>
              <a:rPr lang="en-US" altLang="en-US" dirty="0"/>
              <a:t>Generating virtual arts</a:t>
            </a:r>
          </a:p>
        </p:txBody>
      </p:sp>
      <p:pic>
        <p:nvPicPr>
          <p:cNvPr id="614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45" y="1726834"/>
            <a:ext cx="3960440" cy="196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1" y="3690812"/>
            <a:ext cx="4830829" cy="231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44285" y="6237312"/>
            <a:ext cx="78592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http://www.businessinsider.com/robot-can-paint-as-well-as-van-gogh-2015-9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37938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 lvl="0" eaLnBrk="1" hangingPunct="1">
              <a:lnSpc>
                <a:spcPct val="110000"/>
              </a:lnSpc>
              <a:spcBef>
                <a:spcPct val="20000"/>
              </a:spcBef>
              <a:buClr>
                <a:srgbClr val="800000"/>
              </a:buClr>
              <a:buFontTx/>
              <a:buChar char="•"/>
              <a:defRPr/>
            </a:pPr>
            <a:r>
              <a:rPr lang="en-US" altLang="zh-CN" sz="2400" kern="1200" dirty="0">
                <a:solidFill>
                  <a:srgbClr val="8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Class Web Page</a:t>
            </a:r>
          </a:p>
          <a:p>
            <a:pPr lvl="1" eaLnBrk="1" hangingPunct="1">
              <a:lnSpc>
                <a:spcPct val="110000"/>
              </a:lnSpc>
              <a:buClr>
                <a:srgbClr val="800000"/>
              </a:buClr>
              <a:defRPr/>
            </a:pPr>
            <a:r>
              <a:rPr lang="en-US" altLang="zh-CN" sz="2000" b="1" kern="1200" dirty="0">
                <a:solidFill>
                  <a:srgbClr val="8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http://www.cs.odu.edu/~yaohang/cs795895</a:t>
            </a:r>
          </a:p>
          <a:p>
            <a:pPr lvl="0">
              <a:lnSpc>
                <a:spcPct val="110000"/>
              </a:lnSpc>
              <a:spcBef>
                <a:spcPct val="20000"/>
              </a:spcBef>
              <a:buClr>
                <a:srgbClr val="800000"/>
              </a:buClr>
              <a:buFontTx/>
              <a:buChar char="•"/>
              <a:defRPr/>
            </a:pPr>
            <a:r>
              <a:rPr lang="en-US" altLang="en-US" sz="2400" kern="1200" dirty="0">
                <a:solidFill>
                  <a:srgbClr val="800000"/>
                </a:solidFill>
                <a:latin typeface="Arial" panose="020B0604020202020204" pitchFamily="34" charset="0"/>
              </a:rPr>
              <a:t>Instructional E-Mail Addresses</a:t>
            </a:r>
          </a:p>
          <a:p>
            <a:pPr lvl="1">
              <a:lnSpc>
                <a:spcPct val="110000"/>
              </a:lnSpc>
              <a:buClr>
                <a:srgbClr val="800000"/>
              </a:buClr>
              <a:defRPr/>
            </a:pPr>
            <a:r>
              <a:rPr lang="en-US" altLang="en-US" sz="2000" b="1" kern="1200" dirty="0">
                <a:solidFill>
                  <a:srgbClr val="800000"/>
                </a:solidFill>
                <a:latin typeface="Arial" panose="020B0604020202020204" pitchFamily="34" charset="0"/>
              </a:rPr>
              <a:t>yaohang@cs.odu.edu</a:t>
            </a:r>
          </a:p>
          <a:p>
            <a:pPr lvl="0">
              <a:lnSpc>
                <a:spcPct val="110000"/>
              </a:lnSpc>
              <a:spcBef>
                <a:spcPct val="20000"/>
              </a:spcBef>
              <a:buClr>
                <a:srgbClr val="800000"/>
              </a:buClr>
              <a:buFontTx/>
              <a:buChar char="•"/>
              <a:defRPr/>
            </a:pPr>
            <a:r>
              <a:rPr lang="en-US" altLang="en-US" sz="2400" kern="1200" dirty="0">
                <a:solidFill>
                  <a:srgbClr val="800000"/>
                </a:solidFill>
                <a:latin typeface="Arial" panose="020B0604020202020204" pitchFamily="34" charset="0"/>
              </a:rPr>
              <a:t>Instructor: Yaohang Li</a:t>
            </a:r>
            <a:endParaRPr lang="en-US" altLang="en-US" sz="2400" kern="1200" dirty="0">
              <a:solidFill>
                <a:srgbClr val="0000CC"/>
              </a:solidFill>
              <a:latin typeface="Arial" panose="020B0604020202020204" pitchFamily="34" charset="0"/>
            </a:endParaRPr>
          </a:p>
          <a:p>
            <a:pPr lvl="1">
              <a:lnSpc>
                <a:spcPct val="110000"/>
              </a:lnSpc>
              <a:buClr>
                <a:srgbClr val="0000CC"/>
              </a:buClr>
              <a:defRPr/>
            </a:pPr>
            <a:r>
              <a:rPr lang="en-US" altLang="en-US" sz="2000" b="1" kern="1200" dirty="0">
                <a:solidFill>
                  <a:srgbClr val="0000CC"/>
                </a:solidFill>
                <a:latin typeface="Arial" panose="020B0604020202020204" pitchFamily="34" charset="0"/>
              </a:rPr>
              <a:t>Office phone: 757-683-7721</a:t>
            </a:r>
          </a:p>
          <a:p>
            <a:pPr lvl="1">
              <a:lnSpc>
                <a:spcPct val="110000"/>
              </a:lnSpc>
              <a:buClr>
                <a:srgbClr val="0000CC"/>
              </a:buClr>
              <a:defRPr/>
            </a:pPr>
            <a:r>
              <a:rPr lang="en-US" altLang="en-US" sz="2000" b="1" kern="1200" dirty="0">
                <a:solidFill>
                  <a:srgbClr val="0000CC"/>
                </a:solidFill>
                <a:latin typeface="Arial" panose="020B0604020202020204" pitchFamily="34" charset="0"/>
              </a:rPr>
              <a:t>Office location: 3212 E&amp;CS</a:t>
            </a:r>
          </a:p>
          <a:p>
            <a:pPr lvl="1">
              <a:lnSpc>
                <a:spcPct val="110000"/>
              </a:lnSpc>
              <a:buClr>
                <a:srgbClr val="0000CC"/>
              </a:buClr>
              <a:defRPr/>
            </a:pPr>
            <a:r>
              <a:rPr lang="en-US" altLang="en-US" sz="2000" b="1" kern="1200" dirty="0">
                <a:solidFill>
                  <a:srgbClr val="0000CC"/>
                </a:solidFill>
                <a:latin typeface="Arial" panose="020B0604020202020204" pitchFamily="34" charset="0"/>
              </a:rPr>
              <a:t>Office hours: </a:t>
            </a:r>
          </a:p>
          <a:p>
            <a:pPr marL="1085850" lvl="2">
              <a:lnSpc>
                <a:spcPct val="110000"/>
              </a:lnSpc>
              <a:buClr>
                <a:srgbClr val="0000CC"/>
              </a:buClr>
              <a:buFontTx/>
              <a:buChar char="•"/>
              <a:defRPr/>
            </a:pPr>
            <a:r>
              <a:rPr lang="en-US" altLang="en-US" sz="2000" b="1" kern="1200" dirty="0">
                <a:solidFill>
                  <a:srgbClr val="0000CC"/>
                </a:solidFill>
                <a:latin typeface="Arial" panose="020B0604020202020204" pitchFamily="34" charset="0"/>
              </a:rPr>
              <a:t>Tuesdays: 2:00PM-3:00PM</a:t>
            </a:r>
          </a:p>
          <a:p>
            <a:pPr marL="1085850" lvl="2">
              <a:lnSpc>
                <a:spcPct val="110000"/>
              </a:lnSpc>
              <a:buClr>
                <a:srgbClr val="0000CC"/>
              </a:buClr>
              <a:buFontTx/>
              <a:buChar char="•"/>
              <a:defRPr/>
            </a:pPr>
            <a:r>
              <a:rPr lang="en-US" altLang="en-US" sz="2000" b="1" kern="1200" dirty="0">
                <a:solidFill>
                  <a:srgbClr val="0000CC"/>
                </a:solidFill>
                <a:latin typeface="Arial" panose="020B0604020202020204" pitchFamily="34" charset="0"/>
              </a:rPr>
              <a:t>by appointment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860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AI do today?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/>
              <a:t>Virtual Reality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05755"/>
            <a:ext cx="4055727" cy="4077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805755"/>
            <a:ext cx="4093034" cy="40770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4285" y="6237312"/>
            <a:ext cx="78592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Metz and Collins, 2018</a:t>
            </a:r>
          </a:p>
        </p:txBody>
      </p:sp>
    </p:spTree>
    <p:extLst>
      <p:ext uri="{BB962C8B-B14F-4D97-AF65-F5344CB8AC3E}">
        <p14:creationId xmlns:p14="http://schemas.microsoft.com/office/powerpoint/2010/main" val="1186089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AI do today?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3319"/>
            <a:ext cx="8229600" cy="4525963"/>
          </a:xfrm>
        </p:spPr>
        <p:txBody>
          <a:bodyPr/>
          <a:lstStyle/>
          <a:p>
            <a:r>
              <a:rPr lang="en-US" dirty="0"/>
              <a:t>Collaborative Games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3074" name="Picture 2" descr="https://openai.com/content/images/2019/03/OG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13" y="3943921"/>
            <a:ext cx="3929387" cy="154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943920"/>
            <a:ext cx="3622303" cy="15481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160" y="2114630"/>
            <a:ext cx="6263680" cy="138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02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CAN’T AI do today?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7200" y="1350962"/>
            <a:ext cx="8229600" cy="4525963"/>
          </a:xfrm>
        </p:spPr>
        <p:txBody>
          <a:bodyPr/>
          <a:lstStyle/>
          <a:p>
            <a:r>
              <a:rPr lang="en-US" altLang="en-US" dirty="0"/>
              <a:t>Robust Machine Translation</a:t>
            </a:r>
          </a:p>
          <a:p>
            <a:pPr lvl="1"/>
            <a:r>
              <a:rPr lang="en-US" altLang="en-US" dirty="0"/>
              <a:t>Example: English to Russian</a:t>
            </a:r>
          </a:p>
          <a:p>
            <a:pPr lvl="2"/>
            <a:r>
              <a:rPr lang="en-US" altLang="en-US" dirty="0"/>
              <a:t>“The spirit is willing but the flesh is weak” (English)</a:t>
            </a:r>
          </a:p>
          <a:p>
            <a:pPr lvl="2"/>
            <a:r>
              <a:rPr lang="en-US" altLang="en-US" dirty="0"/>
              <a:t>“The vodka is good but the meat is rotten” (Russian)</a:t>
            </a:r>
          </a:p>
          <a:p>
            <a:pPr lvl="1"/>
            <a:r>
              <a:rPr lang="en-US" altLang="en-US" dirty="0"/>
              <a:t>Need to translate words and their meaning</a:t>
            </a:r>
          </a:p>
          <a:p>
            <a:pPr lvl="1"/>
            <a:endParaRPr lang="en-US" altLang="en-US" dirty="0"/>
          </a:p>
        </p:txBody>
      </p:sp>
      <p:pic>
        <p:nvPicPr>
          <p:cNvPr id="1946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3140968"/>
            <a:ext cx="645795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9694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CAN’T AI do today?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2743200" cy="4982815"/>
          </a:xfrm>
        </p:spPr>
        <p:txBody>
          <a:bodyPr/>
          <a:lstStyle/>
          <a:p>
            <a:r>
              <a:rPr lang="en-US" altLang="en-US" dirty="0"/>
              <a:t>Write an original story that can make you cry</a:t>
            </a:r>
          </a:p>
        </p:txBody>
      </p:sp>
      <p:pic>
        <p:nvPicPr>
          <p:cNvPr id="20484" name="Picture 2" descr="Image result for novel that can make you c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371600"/>
            <a:ext cx="4171474" cy="4518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5182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CAN’T AI do today?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457200" y="1291580"/>
            <a:ext cx="8229600" cy="388640"/>
          </a:xfrm>
        </p:spPr>
        <p:txBody>
          <a:bodyPr/>
          <a:lstStyle/>
          <a:p>
            <a:r>
              <a:rPr lang="en-US" altLang="en-US" dirty="0"/>
              <a:t>Bug-free Software</a:t>
            </a:r>
          </a:p>
        </p:txBody>
      </p:sp>
      <p:pic>
        <p:nvPicPr>
          <p:cNvPr id="21508" name="Picture 2" descr="https://media.licdn.com/mpr/mpr/shrinknp_800_800/AAEAAQAAAAAAAAf9AAAAJDI3ZTUzYTE1LTMwM2YtNDIwMS1iNjk5LWU1NTQyYjAxYTNk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88840"/>
            <a:ext cx="5297315" cy="3966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017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72008" y="548680"/>
            <a:ext cx="7772400" cy="685800"/>
          </a:xfrm>
        </p:spPr>
        <p:txBody>
          <a:bodyPr/>
          <a:lstStyle/>
          <a:p>
            <a:pPr eaLnBrk="1" hangingPunct="1"/>
            <a:r>
              <a:rPr lang="en-US" altLang="en-US" dirty="0"/>
              <a:t>What CAN’T AI do today?</a:t>
            </a:r>
          </a:p>
        </p:txBody>
      </p:sp>
      <p:sp>
        <p:nvSpPr>
          <p:cNvPr id="164867" name="Rectangle 3"/>
          <p:cNvSpPr>
            <a:spLocks noChangeArrowheads="1"/>
          </p:cNvSpPr>
          <p:nvPr/>
        </p:nvSpPr>
        <p:spPr bwMode="auto">
          <a:xfrm>
            <a:off x="0" y="1592163"/>
            <a:ext cx="410725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lnSpc>
                <a:spcPct val="90000"/>
              </a:lnSpc>
              <a:buClrTx/>
              <a:buFont typeface="Wingdings" panose="05000000000000000000" pitchFamily="2" charset="2"/>
              <a:buNone/>
            </a:pPr>
            <a:r>
              <a:rPr lang="en-GB" altLang="en-US" sz="200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APKFFRGGNWKMNGKRSLGI</a:t>
            </a:r>
            <a:br>
              <a:rPr lang="en-GB" altLang="en-US" sz="200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</a:rPr>
            </a:br>
            <a:r>
              <a:rPr lang="en-GB" altLang="en-US" sz="200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ELIHTLGDAKLSADTEVVCG PSITEKVVFQETKAIADNDA      </a:t>
            </a:r>
            <a:br>
              <a:rPr lang="en-GB" altLang="en-US" sz="200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</a:rPr>
            </a:br>
            <a:r>
              <a:rPr lang="en-GB" altLang="en-US" sz="200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WSKVEVHESRIYGGSVTNCK </a:t>
            </a:r>
            <a:br>
              <a:rPr lang="en-GB" altLang="en-US" sz="200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</a:rPr>
            </a:br>
            <a:r>
              <a:rPr lang="en-GB" altLang="en-US" sz="200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ELASQHDVDGFLVGGASLKP</a:t>
            </a:r>
            <a:br>
              <a:rPr lang="en-GB" altLang="en-US" sz="200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</a:rPr>
            </a:br>
            <a:r>
              <a:rPr lang="en-GB" altLang="en-US" sz="2000">
                <a:solidFill>
                  <a:srgbClr val="0000FF"/>
                </a:solidFill>
                <a:latin typeface="Consolas" panose="020B0609020204030204" pitchFamily="49" charset="0"/>
                <a:ea typeface="SimSun" panose="02010600030101010101" pitchFamily="2" charset="-122"/>
              </a:rPr>
              <a:t>VDGFLHALAEGLGVDINAKH</a:t>
            </a:r>
            <a:br>
              <a:rPr lang="en-GB" altLang="en-US" sz="2000">
                <a:solidFill>
                  <a:srgbClr val="0000FF"/>
                </a:solidFill>
                <a:latin typeface="Courier (W1)"/>
                <a:ea typeface="SimSun" panose="02010600030101010101" pitchFamily="2" charset="-122"/>
              </a:rPr>
            </a:br>
            <a:r>
              <a:rPr lang="en-GB" altLang="en-US" sz="2000">
                <a:solidFill>
                  <a:srgbClr val="0000FF"/>
                </a:solidFill>
                <a:latin typeface="Courier (W1)"/>
                <a:ea typeface="SimSun" panose="02010600030101010101" pitchFamily="2" charset="-122"/>
              </a:rPr>
              <a:t>...........</a:t>
            </a:r>
          </a:p>
        </p:txBody>
      </p:sp>
      <p:pic>
        <p:nvPicPr>
          <p:cNvPr id="164868" name="Picture 4" descr="prote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1" y="1335684"/>
            <a:ext cx="3037656" cy="2053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Text Box 6"/>
          <p:cNvSpPr txBox="1">
            <a:spLocks noChangeArrowheads="1"/>
          </p:cNvSpPr>
          <p:nvPr/>
        </p:nvSpPr>
        <p:spPr bwMode="auto">
          <a:xfrm>
            <a:off x="1259632" y="3362755"/>
            <a:ext cx="13539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Franklin Gothic Book" panose="020B0503020102020204" pitchFamily="34" charset="0"/>
              </a:rPr>
              <a:t>Sequence</a:t>
            </a:r>
          </a:p>
        </p:txBody>
      </p:sp>
      <p:sp>
        <p:nvSpPr>
          <p:cNvPr id="22534" name="Text Box 7"/>
          <p:cNvSpPr txBox="1">
            <a:spLocks noChangeArrowheads="1"/>
          </p:cNvSpPr>
          <p:nvPr/>
        </p:nvSpPr>
        <p:spPr bwMode="auto">
          <a:xfrm>
            <a:off x="6934200" y="3362755"/>
            <a:ext cx="11661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Franklin Gothic Book" panose="020B0503020102020204" pitchFamily="34" charset="0"/>
              </a:rPr>
              <a:t>Structure</a:t>
            </a:r>
          </a:p>
        </p:txBody>
      </p:sp>
      <p:graphicFrame>
        <p:nvGraphicFramePr>
          <p:cNvPr id="3080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316451"/>
              </p:ext>
            </p:extLst>
          </p:nvPr>
        </p:nvGraphicFramePr>
        <p:xfrm>
          <a:off x="0" y="4501647"/>
          <a:ext cx="91440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Visio" r:id="rId4" imgW="10607159" imgH="1767304" progId="Visio.Drawing.11">
                  <p:embed/>
                </p:oleObj>
              </mc:Choice>
              <mc:Fallback>
                <p:oleObj name="Visio" r:id="rId4" imgW="10607159" imgH="1767304" progId="Visio.Drawing.11">
                  <p:embed/>
                  <p:pic>
                    <p:nvPicPr>
                      <p:cNvPr id="308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501647"/>
                        <a:ext cx="91440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1" name="Text Box 9"/>
          <p:cNvSpPr txBox="1">
            <a:spLocks noChangeArrowheads="1"/>
          </p:cNvSpPr>
          <p:nvPr/>
        </p:nvSpPr>
        <p:spPr bwMode="auto">
          <a:xfrm>
            <a:off x="1524000" y="4107725"/>
            <a:ext cx="6407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0000FF"/>
                </a:solidFill>
                <a:latin typeface="Franklin Gothic Book" panose="020B0503020102020204" pitchFamily="34" charset="0"/>
              </a:rPr>
              <a:t>Grand Challenge with Broad Economic and Scientific Impacts</a:t>
            </a:r>
          </a:p>
        </p:txBody>
      </p:sp>
      <p:sp>
        <p:nvSpPr>
          <p:cNvPr id="22537" name="Rectangle 10"/>
          <p:cNvSpPr>
            <a:spLocks noChangeArrowheads="1"/>
          </p:cNvSpPr>
          <p:nvPr/>
        </p:nvSpPr>
        <p:spPr bwMode="auto">
          <a:xfrm>
            <a:off x="1600200" y="3657600"/>
            <a:ext cx="5759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 algn="ctr">
              <a:buClrTx/>
              <a:buFontTx/>
              <a:buNone/>
            </a:pPr>
            <a:r>
              <a:rPr lang="en-US" altLang="en-US">
                <a:solidFill>
                  <a:schemeClr val="tx1"/>
                </a:solidFill>
              </a:rPr>
              <a:t>Predicting the 3-D Structure of protein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343400" y="2124192"/>
            <a:ext cx="684542" cy="27451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6496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4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64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7" grpId="0"/>
      <p:bldP spid="3081" grpId="0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Artificial Intelligence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Turing Test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What can AI do today?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What can’t AI do today?</a:t>
            </a:r>
          </a:p>
          <a:p>
            <a:r>
              <a:rPr lang="en-US" sz="2000" dirty="0"/>
              <a:t>Machine Learning</a:t>
            </a:r>
          </a:p>
          <a:p>
            <a:pPr lvl="1"/>
            <a:r>
              <a:rPr lang="en-US" dirty="0"/>
              <a:t>Definition</a:t>
            </a:r>
          </a:p>
          <a:p>
            <a:pPr lvl="1"/>
            <a:r>
              <a:rPr lang="en-US" dirty="0"/>
              <a:t>Types of Machine Learning</a:t>
            </a:r>
          </a:p>
          <a:p>
            <a:pPr lvl="2"/>
            <a:r>
              <a:rPr lang="en-US" dirty="0"/>
              <a:t>Supervised Learning</a:t>
            </a:r>
          </a:p>
          <a:p>
            <a:pPr lvl="2"/>
            <a:r>
              <a:rPr lang="en-US" dirty="0"/>
              <a:t>Unsupervised Learning</a:t>
            </a:r>
          </a:p>
          <a:p>
            <a:pPr lvl="2"/>
            <a:r>
              <a:rPr lang="en-US" dirty="0"/>
              <a:t>Semi-supervised Learning</a:t>
            </a:r>
          </a:p>
          <a:p>
            <a:pPr lvl="2"/>
            <a:r>
              <a:rPr lang="en-US" dirty="0"/>
              <a:t>Reinforcement Learning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Machine Learning Framework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Data Science and Machine Learning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140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“Learning is any process by which a system improves performance by experience” (Herbert Simon)</a:t>
            </a:r>
          </a:p>
          <a:p>
            <a:r>
              <a:rPr lang="en-US" sz="2400" dirty="0"/>
              <a:t>Machine learning is the study of algorithms that (Tom Mitchell, 1997)</a:t>
            </a:r>
          </a:p>
          <a:p>
            <a:pPr lvl="1"/>
            <a:r>
              <a:rPr lang="en-US" sz="2000" b="0" dirty="0"/>
              <a:t>improve their performance P</a:t>
            </a:r>
          </a:p>
          <a:p>
            <a:pPr lvl="1"/>
            <a:r>
              <a:rPr lang="en-US" sz="2000" b="0" dirty="0"/>
              <a:t>at some task T</a:t>
            </a:r>
          </a:p>
          <a:p>
            <a:pPr lvl="1"/>
            <a:r>
              <a:rPr lang="en-US" sz="2000" b="0" dirty="0"/>
              <a:t>with experience E</a:t>
            </a:r>
          </a:p>
          <a:p>
            <a:pPr lvl="1"/>
            <a:r>
              <a:rPr lang="en-US" sz="2000" b="0" dirty="0"/>
              <a:t>A well-defined learning task is given by &lt;P, T, E&gt;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2533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899592" y="5197724"/>
            <a:ext cx="7560840" cy="100811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99591" y="3903492"/>
            <a:ext cx="7560841" cy="128020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99592" y="2892691"/>
            <a:ext cx="7560840" cy="100811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899592" y="1871328"/>
            <a:ext cx="7560840" cy="100811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Machine Learning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194717"/>
            <a:ext cx="8579296" cy="4754563"/>
          </a:xfrm>
        </p:spPr>
        <p:txBody>
          <a:bodyPr/>
          <a:lstStyle/>
          <a:p>
            <a:r>
              <a:rPr lang="en-US" sz="2200" b="0" dirty="0"/>
              <a:t>Improve on task T, with respect to performance metric P, based on experience E</a:t>
            </a:r>
          </a:p>
          <a:p>
            <a:pPr lvl="1"/>
            <a:r>
              <a:rPr lang="en-US" b="0" dirty="0"/>
              <a:t>T: Playing chess</a:t>
            </a:r>
          </a:p>
          <a:p>
            <a:pPr lvl="1"/>
            <a:r>
              <a:rPr lang="en-US" b="0" dirty="0"/>
              <a:t>P: Percentage of games won against an arbitrary opponent</a:t>
            </a:r>
          </a:p>
          <a:p>
            <a:pPr lvl="1"/>
            <a:r>
              <a:rPr lang="en-US" b="0" dirty="0"/>
              <a:t>E: Playing practice games against itself</a:t>
            </a:r>
          </a:p>
          <a:p>
            <a:pPr lvl="1"/>
            <a:r>
              <a:rPr lang="en-US" b="0" dirty="0"/>
              <a:t>T: Recognizing hand-written words</a:t>
            </a:r>
          </a:p>
          <a:p>
            <a:pPr lvl="1"/>
            <a:r>
              <a:rPr lang="en-US" b="0" dirty="0"/>
              <a:t>P: Percentage of words correctly classified</a:t>
            </a:r>
          </a:p>
          <a:p>
            <a:pPr lvl="1"/>
            <a:r>
              <a:rPr lang="en-US" b="0" dirty="0"/>
              <a:t>E: Database of human-labeled images of handwritten words</a:t>
            </a:r>
          </a:p>
          <a:p>
            <a:pPr lvl="1"/>
            <a:r>
              <a:rPr lang="en-US" b="0" dirty="0"/>
              <a:t>T: Driving on four-lane highways using vision sensors</a:t>
            </a:r>
          </a:p>
          <a:p>
            <a:pPr lvl="1"/>
            <a:r>
              <a:rPr lang="en-US" b="0" dirty="0"/>
              <a:t>P: Average distance traveled before a human-judged error</a:t>
            </a:r>
          </a:p>
          <a:p>
            <a:pPr lvl="1"/>
            <a:r>
              <a:rPr lang="en-US" b="0" dirty="0"/>
              <a:t>E: A sequence of images and steering commands recorded while observing a human driver.</a:t>
            </a:r>
          </a:p>
          <a:p>
            <a:pPr lvl="1"/>
            <a:r>
              <a:rPr lang="en-US" b="0" dirty="0"/>
              <a:t>T: Categorize email messages as spam or legitimate.</a:t>
            </a:r>
          </a:p>
          <a:p>
            <a:pPr lvl="1"/>
            <a:r>
              <a:rPr lang="en-US" b="0" dirty="0"/>
              <a:t>P: Percentage of email messages correctly classified.</a:t>
            </a:r>
          </a:p>
          <a:p>
            <a:pPr lvl="1"/>
            <a:r>
              <a:rPr lang="en-US" b="0" dirty="0"/>
              <a:t>E: Database of emails, some with human-given labels</a:t>
            </a:r>
            <a:endParaRPr lang="en-US" dirty="0"/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6172200" y="6567488"/>
            <a:ext cx="18886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A6A6A6"/>
                </a:solidFill>
              </a:rPr>
              <a:t>Slide credit: R. Mooney</a:t>
            </a:r>
          </a:p>
        </p:txBody>
      </p:sp>
    </p:spTree>
    <p:extLst>
      <p:ext uri="{BB962C8B-B14F-4D97-AF65-F5344CB8AC3E}">
        <p14:creationId xmlns:p14="http://schemas.microsoft.com/office/powerpoint/2010/main" val="663598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68152"/>
          </a:xfrm>
        </p:spPr>
        <p:txBody>
          <a:bodyPr/>
          <a:lstStyle/>
          <a:p>
            <a:r>
              <a:rPr lang="en-US" altLang="en-US" dirty="0"/>
              <a:t>Relation between AI and Machine Learning and Data Science</a:t>
            </a:r>
          </a:p>
        </p:txBody>
      </p:sp>
      <p:pic>
        <p:nvPicPr>
          <p:cNvPr id="10243" name="Picture 6" descr="https://qph.ec.quoracdn.net/main-qimg-5678b4e8c76efda0d8e25965425c70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70" y="1268760"/>
            <a:ext cx="7663259" cy="4712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9271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/>
              <a:t>Participate Kaggle Competitions</a:t>
            </a:r>
          </a:p>
          <a:p>
            <a:r>
              <a:rPr lang="en-US" dirty="0"/>
              <a:t>Project 1: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Project 2:</a:t>
            </a:r>
          </a:p>
          <a:p>
            <a:pPr lvl="1"/>
            <a:r>
              <a:rPr lang="en-US"/>
              <a:t>To Be Release </a:t>
            </a:r>
            <a:r>
              <a:rPr lang="en-US" dirty="0"/>
              <a:t>Later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B4D20D-C809-48AA-9642-BA6E6CEA6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348880"/>
            <a:ext cx="56292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79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vs.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3635"/>
            <a:ext cx="8229600" cy="4525963"/>
          </a:xfrm>
        </p:spPr>
        <p:txBody>
          <a:bodyPr/>
          <a:lstStyle/>
          <a:p>
            <a:r>
              <a:rPr lang="en-US" dirty="0"/>
              <a:t>Programming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Machine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86072"/>
            <a:ext cx="8352928" cy="1977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505812"/>
            <a:ext cx="8065289" cy="20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45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use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220" y="1268760"/>
            <a:ext cx="4213578" cy="4525963"/>
          </a:xfrm>
        </p:spPr>
        <p:txBody>
          <a:bodyPr/>
          <a:lstStyle/>
          <a:p>
            <a:r>
              <a:rPr lang="en-US" b="0" dirty="0"/>
              <a:t>Human expertise does not exist</a:t>
            </a:r>
            <a:endParaRPr lang="en-US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Humans can’t explain their expertise</a:t>
            </a:r>
          </a:p>
          <a:p>
            <a:endParaRPr lang="en-US" b="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2" name="Picture 4" descr="Image result for mars nevig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416" y="1853035"/>
            <a:ext cx="2172307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attern recogn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415" y="4375190"/>
            <a:ext cx="2155403" cy="128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533" y="1699642"/>
            <a:ext cx="1657350" cy="165735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860032" y="1268760"/>
            <a:ext cx="367240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r>
              <a:rPr lang="en-US" b="0" kern="0" dirty="0"/>
              <a:t>Models must be customized</a:t>
            </a:r>
          </a:p>
          <a:p>
            <a:endParaRPr lang="en-US" b="0" kern="0" dirty="0"/>
          </a:p>
          <a:p>
            <a:endParaRPr lang="en-US" b="0" kern="0" dirty="0"/>
          </a:p>
          <a:p>
            <a:endParaRPr lang="en-US" b="0" kern="0" dirty="0"/>
          </a:p>
          <a:p>
            <a:endParaRPr lang="en-US" b="0" kern="0" dirty="0"/>
          </a:p>
          <a:p>
            <a:r>
              <a:rPr lang="en-US" b="0" kern="0" dirty="0"/>
              <a:t>Models are based on huge amounts of data</a:t>
            </a:r>
            <a:endParaRPr lang="en-US" kern="0" dirty="0"/>
          </a:p>
        </p:txBody>
      </p:sp>
      <p:sp>
        <p:nvSpPr>
          <p:cNvPr id="8" name="Rectangle 7"/>
          <p:cNvSpPr/>
          <p:nvPr/>
        </p:nvSpPr>
        <p:spPr>
          <a:xfrm>
            <a:off x="1205268" y="3241303"/>
            <a:ext cx="21515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/>
              <a:t>navigating on Mars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217363" y="5707369"/>
            <a:ext cx="21563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/>
              <a:t>pattern recognition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65165" y="3284984"/>
            <a:ext cx="3384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/>
              <a:t>personalized recommendations</a:t>
            </a:r>
            <a:endParaRPr lang="en-US" sz="1600" dirty="0"/>
          </a:p>
        </p:txBody>
      </p:sp>
      <p:pic>
        <p:nvPicPr>
          <p:cNvPr id="2056" name="Picture 8" descr="Image result for genomics dat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127" y="422108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301392" y="5805264"/>
            <a:ext cx="2694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/>
              <a:t>human genome analysis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80534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use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Machine learning is not always useful</a:t>
            </a:r>
          </a:p>
          <a:p>
            <a:pPr lvl="1"/>
            <a:r>
              <a:rPr lang="en-US" b="0" dirty="0"/>
              <a:t>There is no need to “learn” to build a calculator</a:t>
            </a:r>
          </a:p>
          <a:p>
            <a:pPr lvl="1"/>
            <a:r>
              <a:rPr lang="en-US" b="0" dirty="0"/>
              <a:t>There is no need to “learn” to calculate payroll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59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258816" cy="4754563"/>
          </a:xfrm>
        </p:spPr>
        <p:txBody>
          <a:bodyPr/>
          <a:lstStyle/>
          <a:p>
            <a:r>
              <a:rPr lang="en-US" dirty="0"/>
              <a:t>Supervised (inductive) learning</a:t>
            </a:r>
          </a:p>
          <a:p>
            <a:pPr lvl="1"/>
            <a:r>
              <a:rPr lang="en-US" b="0" dirty="0"/>
              <a:t>Given: training data + labels</a:t>
            </a:r>
          </a:p>
          <a:p>
            <a:pPr lvl="1"/>
            <a:endParaRPr lang="en-US" dirty="0"/>
          </a:p>
          <a:p>
            <a:pPr lvl="1"/>
            <a:endParaRPr lang="en-US" b="0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Unsupervised learning</a:t>
            </a:r>
          </a:p>
          <a:p>
            <a:pPr lvl="1"/>
            <a:r>
              <a:rPr lang="en-US" b="0" dirty="0"/>
              <a:t>Given: training data (without </a:t>
            </a:r>
            <a:r>
              <a:rPr lang="en-US" dirty="0"/>
              <a:t>labels</a:t>
            </a:r>
            <a:r>
              <a:rPr lang="en-US" b="0" dirty="0"/>
              <a:t>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11155"/>
            <a:ext cx="22955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442656" y="1371600"/>
            <a:ext cx="4258816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r>
              <a:rPr lang="en-US" kern="0" dirty="0"/>
              <a:t>Semi-supervised learning</a:t>
            </a:r>
          </a:p>
          <a:p>
            <a:pPr lvl="1"/>
            <a:r>
              <a:rPr lang="en-US" b="0" kern="0" dirty="0"/>
              <a:t>Given: training data (not all of them have labels)</a:t>
            </a:r>
          </a:p>
          <a:p>
            <a:pPr marL="457200" lvl="1" indent="0">
              <a:buFontTx/>
              <a:buNone/>
            </a:pPr>
            <a:endParaRPr lang="en-US" b="0" kern="0" dirty="0"/>
          </a:p>
          <a:p>
            <a:endParaRPr lang="en-US" kern="0" dirty="0"/>
          </a:p>
          <a:p>
            <a:pPr marL="0" indent="0">
              <a:buNone/>
            </a:pPr>
            <a:endParaRPr lang="en-US" kern="0" dirty="0"/>
          </a:p>
          <a:p>
            <a:r>
              <a:rPr lang="en-US" kern="0" dirty="0"/>
              <a:t>Reinforcement learning</a:t>
            </a:r>
          </a:p>
          <a:p>
            <a:pPr lvl="1"/>
            <a:r>
              <a:rPr lang="en-US" b="0" kern="0" dirty="0"/>
              <a:t>Rewards from previous actions</a:t>
            </a: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083" y="4725144"/>
            <a:ext cx="230505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359234"/>
            <a:ext cx="231457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6" name="Picture 2" descr="Image result for reinforcement learn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314" y="4509120"/>
            <a:ext cx="28575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325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sz="3200" dirty="0"/>
              <a:t>Supervised Learning</a:t>
            </a:r>
            <a:br>
              <a:rPr lang="en-US" sz="3200" dirty="0"/>
            </a:br>
            <a:r>
              <a:rPr lang="en-US" dirty="0"/>
              <a:t>-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400" b="0" dirty="0" err="1"/>
              <a:t>Given</a:t>
            </a:r>
            <a:r>
              <a:rPr lang="es-ES" sz="2400" b="0" dirty="0"/>
              <a:t> (X</a:t>
            </a:r>
            <a:r>
              <a:rPr lang="es-ES" sz="2400" b="0" baseline="-25000" dirty="0"/>
              <a:t>1</a:t>
            </a:r>
            <a:r>
              <a:rPr lang="es-ES" sz="2400" b="0" dirty="0"/>
              <a:t>, y</a:t>
            </a:r>
            <a:r>
              <a:rPr lang="es-ES" sz="2400" b="0" baseline="-25000" dirty="0"/>
              <a:t>1</a:t>
            </a:r>
            <a:r>
              <a:rPr lang="es-ES" sz="2400" b="0" dirty="0"/>
              <a:t>), (X</a:t>
            </a:r>
            <a:r>
              <a:rPr lang="es-ES" sz="2400" b="0" baseline="-25000" dirty="0"/>
              <a:t>2</a:t>
            </a:r>
            <a:r>
              <a:rPr lang="es-ES" sz="2400" b="0" dirty="0"/>
              <a:t>, y</a:t>
            </a:r>
            <a:r>
              <a:rPr lang="es-ES" sz="2400" b="0" baseline="-25000" dirty="0"/>
              <a:t>2</a:t>
            </a:r>
            <a:r>
              <a:rPr lang="es-ES" sz="2400" b="0" dirty="0"/>
              <a:t>), ..., (</a:t>
            </a:r>
            <a:r>
              <a:rPr lang="es-ES" sz="2400" b="0" dirty="0" err="1"/>
              <a:t>X</a:t>
            </a:r>
            <a:r>
              <a:rPr lang="es-ES" sz="2400" b="0" baseline="-25000" dirty="0" err="1"/>
              <a:t>n</a:t>
            </a:r>
            <a:r>
              <a:rPr lang="es-ES" sz="2400" b="0" dirty="0"/>
              <a:t>, </a:t>
            </a:r>
            <a:r>
              <a:rPr lang="es-ES" sz="2400" b="0" dirty="0" err="1"/>
              <a:t>y</a:t>
            </a:r>
            <a:r>
              <a:rPr lang="es-ES" sz="2400" b="0" baseline="-25000" dirty="0" err="1"/>
              <a:t>n</a:t>
            </a:r>
            <a:r>
              <a:rPr lang="es-ES" sz="2400" b="0" dirty="0"/>
              <a:t>), </a:t>
            </a:r>
            <a:r>
              <a:rPr lang="en-US" sz="2400" b="0" dirty="0"/>
              <a:t>learn a function f(X) to predict y given X</a:t>
            </a:r>
          </a:p>
          <a:p>
            <a:pPr lvl="1"/>
            <a:r>
              <a:rPr lang="en-US" sz="2000" b="0" dirty="0"/>
              <a:t>y is real (regression)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799184"/>
            <a:ext cx="4296139" cy="322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22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sz="3200" dirty="0"/>
              <a:t>Supervised Learning</a:t>
            </a:r>
            <a:br>
              <a:rPr lang="en-US" sz="3200" dirty="0"/>
            </a:br>
            <a:r>
              <a:rPr lang="en-US" dirty="0"/>
              <a:t>-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r>
              <a:rPr lang="es-ES" sz="2400" b="0" dirty="0" err="1"/>
              <a:t>Given</a:t>
            </a:r>
            <a:r>
              <a:rPr lang="es-ES" sz="2400" b="0" dirty="0"/>
              <a:t> (X</a:t>
            </a:r>
            <a:r>
              <a:rPr lang="es-ES" sz="2400" b="0" baseline="-25000" dirty="0"/>
              <a:t>1</a:t>
            </a:r>
            <a:r>
              <a:rPr lang="es-ES" sz="2400" b="0" dirty="0"/>
              <a:t>, y</a:t>
            </a:r>
            <a:r>
              <a:rPr lang="es-ES" sz="2400" b="0" baseline="-25000" dirty="0"/>
              <a:t>1</a:t>
            </a:r>
            <a:r>
              <a:rPr lang="es-ES" sz="2400" b="0" dirty="0"/>
              <a:t>), (X</a:t>
            </a:r>
            <a:r>
              <a:rPr lang="es-ES" sz="2400" b="0" baseline="-25000" dirty="0"/>
              <a:t>2</a:t>
            </a:r>
            <a:r>
              <a:rPr lang="es-ES" sz="2400" b="0" dirty="0"/>
              <a:t>, y</a:t>
            </a:r>
            <a:r>
              <a:rPr lang="es-ES" sz="2400" b="0" baseline="-25000" dirty="0"/>
              <a:t>2</a:t>
            </a:r>
            <a:r>
              <a:rPr lang="es-ES" sz="2400" b="0" dirty="0"/>
              <a:t>), ..., (</a:t>
            </a:r>
            <a:r>
              <a:rPr lang="es-ES" sz="2400" b="0" dirty="0" err="1"/>
              <a:t>X</a:t>
            </a:r>
            <a:r>
              <a:rPr lang="es-ES" sz="2400" b="0" baseline="-25000" dirty="0" err="1"/>
              <a:t>n</a:t>
            </a:r>
            <a:r>
              <a:rPr lang="es-ES" sz="2400" b="0" dirty="0"/>
              <a:t>, </a:t>
            </a:r>
            <a:r>
              <a:rPr lang="es-ES" sz="2400" b="0" dirty="0" err="1"/>
              <a:t>y</a:t>
            </a:r>
            <a:r>
              <a:rPr lang="es-ES" sz="2400" b="0" baseline="-25000" dirty="0" err="1"/>
              <a:t>n</a:t>
            </a:r>
            <a:r>
              <a:rPr lang="es-ES" sz="2400" b="0" dirty="0"/>
              <a:t>), </a:t>
            </a:r>
            <a:r>
              <a:rPr lang="en-US" sz="2400" b="0" dirty="0"/>
              <a:t>learn a function f(X) to predict y given X</a:t>
            </a:r>
          </a:p>
          <a:p>
            <a:pPr lvl="1"/>
            <a:r>
              <a:rPr lang="en-US" sz="2000" b="0" dirty="0"/>
              <a:t>y is </a:t>
            </a:r>
            <a:r>
              <a:rPr lang="en-US" sz="2000" dirty="0"/>
              <a:t>categorical</a:t>
            </a:r>
            <a:r>
              <a:rPr lang="en-US" sz="2000" b="0" dirty="0"/>
              <a:t> (classification)</a:t>
            </a:r>
            <a:endParaRPr lang="en-US" sz="2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4025" y="1844824"/>
            <a:ext cx="8229600" cy="373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endParaRPr lang="en-US" altLang="en-US" sz="2400" kern="0" dirty="0"/>
          </a:p>
          <a:p>
            <a:pPr marL="0" indent="0">
              <a:buNone/>
            </a:pPr>
            <a:br>
              <a:rPr lang="en-US" altLang="en-US" sz="2400" kern="0" dirty="0"/>
            </a:br>
            <a:r>
              <a:rPr lang="en-US" altLang="en-US" sz="2400" kern="0" dirty="0">
                <a:solidFill>
                  <a:srgbClr val="0000FF"/>
                </a:solidFill>
              </a:rPr>
              <a:t>		</a:t>
            </a:r>
            <a:r>
              <a:rPr lang="en-US" altLang="en-US" sz="6000" kern="0" dirty="0">
                <a:solidFill>
                  <a:srgbClr val="0000FF"/>
                </a:solidFill>
              </a:rPr>
              <a:t>f(    ) = “apple”</a:t>
            </a:r>
          </a:p>
          <a:p>
            <a:pPr>
              <a:buFontTx/>
              <a:buNone/>
            </a:pPr>
            <a:r>
              <a:rPr lang="en-US" altLang="en-US" sz="6000" kern="0" dirty="0">
                <a:solidFill>
                  <a:srgbClr val="0000FF"/>
                </a:solidFill>
              </a:rPr>
              <a:t>			f(    ) = “tomato”</a:t>
            </a:r>
          </a:p>
          <a:p>
            <a:pPr>
              <a:buFontTx/>
              <a:buNone/>
            </a:pPr>
            <a:r>
              <a:rPr lang="en-US" altLang="en-US" sz="6000" kern="0" dirty="0">
                <a:solidFill>
                  <a:srgbClr val="0000FF"/>
                </a:solidFill>
              </a:rPr>
              <a:t>			f(    ) = “cow”</a:t>
            </a:r>
          </a:p>
          <a:p>
            <a:pPr>
              <a:buFontTx/>
              <a:buNone/>
            </a:pPr>
            <a:endParaRPr lang="en-US" altLang="en-US" kern="0" dirty="0"/>
          </a:p>
          <a:p>
            <a:pPr>
              <a:buFontTx/>
              <a:buNone/>
            </a:pPr>
            <a:endParaRPr lang="en-US" altLang="en-US" kern="0" dirty="0"/>
          </a:p>
          <a:p>
            <a:pPr>
              <a:buFontTx/>
              <a:buNone/>
            </a:pPr>
            <a:endParaRPr lang="en-US" altLang="en-US" kern="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895724"/>
            <a:ext cx="7620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975844"/>
            <a:ext cx="774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043264"/>
            <a:ext cx="774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919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Given X</a:t>
            </a:r>
            <a:r>
              <a:rPr lang="en-US" b="0" baseline="-25000" dirty="0"/>
              <a:t>1</a:t>
            </a:r>
            <a:r>
              <a:rPr lang="en-US" b="0" dirty="0"/>
              <a:t>, X</a:t>
            </a:r>
            <a:r>
              <a:rPr lang="en-US" b="0" baseline="-25000" dirty="0"/>
              <a:t>2</a:t>
            </a:r>
            <a:r>
              <a:rPr lang="en-US" b="0" dirty="0"/>
              <a:t>, ..., </a:t>
            </a:r>
            <a:r>
              <a:rPr lang="en-US" b="0" dirty="0" err="1"/>
              <a:t>X</a:t>
            </a:r>
            <a:r>
              <a:rPr lang="en-US" b="0" baseline="-25000" dirty="0" err="1"/>
              <a:t>n</a:t>
            </a:r>
            <a:r>
              <a:rPr lang="en-US" b="0" dirty="0"/>
              <a:t> (without labels), discover the structure under X</a:t>
            </a:r>
            <a:endParaRPr lang="en-US" dirty="0"/>
          </a:p>
        </p:txBody>
      </p:sp>
      <p:pic>
        <p:nvPicPr>
          <p:cNvPr id="307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169" y="2276872"/>
            <a:ext cx="5483127" cy="326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148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028"/>
            <a:ext cx="8229600" cy="1143000"/>
          </a:xfrm>
        </p:spPr>
        <p:txBody>
          <a:bodyPr/>
          <a:lstStyle/>
          <a:p>
            <a:r>
              <a:rPr lang="en-US" sz="3200" dirty="0"/>
              <a:t>Unsupervised Learning</a:t>
            </a:r>
            <a:br>
              <a:rPr lang="en-US" dirty="0"/>
            </a:br>
            <a:r>
              <a:rPr lang="en-US" dirty="0"/>
              <a:t>- Human Genome Project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 individuals by genetic similarity</a:t>
            </a:r>
          </a:p>
        </p:txBody>
      </p:sp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752" y="2132856"/>
            <a:ext cx="3322712" cy="375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212976"/>
            <a:ext cx="4680520" cy="1823096"/>
          </a:xfrm>
          <a:prstGeom prst="rect">
            <a:avLst/>
          </a:prstGeom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6188075" y="6567488"/>
            <a:ext cx="25442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A6A6A6"/>
                </a:solidFill>
              </a:rPr>
              <a:t>Source: Human Genome Project</a:t>
            </a:r>
          </a:p>
        </p:txBody>
      </p:sp>
    </p:spTree>
    <p:extLst>
      <p:ext uri="{BB962C8B-B14F-4D97-AF65-F5344CB8AC3E}">
        <p14:creationId xmlns:p14="http://schemas.microsoft.com/office/powerpoint/2010/main" val="3298397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374"/>
            <a:ext cx="8229600" cy="1143000"/>
          </a:xfrm>
        </p:spPr>
        <p:txBody>
          <a:bodyPr/>
          <a:lstStyle/>
          <a:p>
            <a:r>
              <a:rPr lang="en-US" sz="3200" dirty="0"/>
              <a:t>Unsupervised Learning</a:t>
            </a:r>
            <a:br>
              <a:rPr lang="en-US" sz="3200" dirty="0"/>
            </a:br>
            <a:r>
              <a:rPr lang="en-US" dirty="0"/>
              <a:t>- Image Segmentation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840" y="1268760"/>
            <a:ext cx="4296320" cy="481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88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Unsupervised Learning</a:t>
            </a:r>
            <a:br>
              <a:rPr lang="en-US" dirty="0"/>
            </a:br>
            <a:r>
              <a:rPr lang="en-US" dirty="0"/>
              <a:t>- Distributed Representation</a:t>
            </a:r>
          </a:p>
        </p:txBody>
      </p:sp>
      <p:pic>
        <p:nvPicPr>
          <p:cNvPr id="4098" name="Picture 2" descr="https://code.fb.com/wp-content/uploads/2016/06/GAIOzQCOIvGLb-oAAPsHkH8AAAAAbj0JAAA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00" y="1859632"/>
            <a:ext cx="7010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6188075" y="6567488"/>
            <a:ext cx="11416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A6A6A6"/>
                </a:solidFill>
              </a:rPr>
              <a:t>Source: GAN</a:t>
            </a:r>
          </a:p>
        </p:txBody>
      </p:sp>
    </p:spTree>
    <p:extLst>
      <p:ext uri="{BB962C8B-B14F-4D97-AF65-F5344CB8AC3E}">
        <p14:creationId xmlns:p14="http://schemas.microsoft.com/office/powerpoint/2010/main" val="2942469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E13B3-5EAF-4CBE-A826-5A3223DA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79263-85A7-4D87-ABA5-20AF64A08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Grading Policy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>
                <a:solidFill>
                  <a:srgbClr val="0000CC"/>
                </a:solidFill>
              </a:rPr>
              <a:t>2 Kaggle projects 100%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dirty="0">
                <a:solidFill>
                  <a:srgbClr val="0000CC"/>
                </a:solidFill>
              </a:rPr>
              <a:t>You must participate in Kaggle competitions to claim the credits</a:t>
            </a:r>
          </a:p>
          <a:p>
            <a:pPr lvl="1" eaLnBrk="1" hangingPunct="1">
              <a:lnSpc>
                <a:spcPct val="110000"/>
              </a:lnSpc>
            </a:pPr>
            <a:endParaRPr lang="en-US" altLang="en-US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466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7" y="16362"/>
            <a:ext cx="8229600" cy="1143000"/>
          </a:xfrm>
        </p:spPr>
        <p:txBody>
          <a:bodyPr/>
          <a:lstStyle/>
          <a:p>
            <a:r>
              <a:rPr lang="en-US" sz="2800" dirty="0"/>
              <a:t>Unsupervised Learning</a:t>
            </a:r>
            <a:br>
              <a:rPr lang="en-US" sz="2800" dirty="0"/>
            </a:br>
            <a:r>
              <a:rPr lang="en-US" dirty="0"/>
              <a:t>- Outlier Detection</a:t>
            </a:r>
          </a:p>
        </p:txBody>
      </p:sp>
      <p:pic>
        <p:nvPicPr>
          <p:cNvPr id="2050" name="Picture 2" descr="../_images/sphx_glr_plot_anomaly_comparison_00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0"/>
            <a:ext cx="5508104" cy="625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876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4834880" cy="4641379"/>
          </a:xfrm>
        </p:spPr>
        <p:txBody>
          <a:bodyPr/>
          <a:lstStyle/>
          <a:p>
            <a:r>
              <a:rPr lang="en-US" dirty="0"/>
              <a:t>In many applications, labeled data is rare</a:t>
            </a:r>
          </a:p>
          <a:p>
            <a:pPr lvl="1"/>
            <a:r>
              <a:rPr lang="en-US" dirty="0"/>
              <a:t>Expensive</a:t>
            </a:r>
          </a:p>
          <a:p>
            <a:pPr lvl="2"/>
            <a:r>
              <a:rPr lang="en-US" dirty="0"/>
              <a:t>Need someone to label it</a:t>
            </a:r>
          </a:p>
          <a:p>
            <a:pPr lvl="2"/>
            <a:r>
              <a:rPr lang="en-US" dirty="0"/>
              <a:t>Require special equipment</a:t>
            </a:r>
          </a:p>
          <a:p>
            <a:r>
              <a:rPr lang="en-US" dirty="0"/>
              <a:t>Semi-supervised learning</a:t>
            </a:r>
          </a:p>
          <a:p>
            <a:pPr lvl="1"/>
            <a:r>
              <a:rPr lang="en-US" dirty="0"/>
              <a:t>A mix of supervised and unsupervised learning</a:t>
            </a:r>
          </a:p>
          <a:p>
            <a:pPr lvl="1"/>
            <a:r>
              <a:rPr lang="en-US" dirty="0"/>
              <a:t>Take advantage of unlabeled data</a:t>
            </a:r>
          </a:p>
        </p:txBody>
      </p:sp>
      <p:pic>
        <p:nvPicPr>
          <p:cNvPr id="512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268760"/>
            <a:ext cx="3152231" cy="472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6188075" y="6567488"/>
            <a:ext cx="25603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A6A6A6"/>
                </a:solidFill>
              </a:rPr>
              <a:t>Image from analyticsvidhya.com</a:t>
            </a:r>
          </a:p>
        </p:txBody>
      </p:sp>
    </p:spTree>
    <p:extLst>
      <p:ext uri="{BB962C8B-B14F-4D97-AF65-F5344CB8AC3E}">
        <p14:creationId xmlns:p14="http://schemas.microsoft.com/office/powerpoint/2010/main" val="32482161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en-US" sz="3200" dirty="0"/>
              <a:t>Semi-supervised Learning</a:t>
            </a:r>
            <a:br>
              <a:rPr lang="en-US" sz="3200" dirty="0"/>
            </a:br>
            <a:r>
              <a:rPr lang="en-US" dirty="0"/>
              <a:t>- The Netflix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916832"/>
            <a:ext cx="3732325" cy="391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655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Learning</a:t>
            </a:r>
            <a:br>
              <a:rPr lang="en-US" dirty="0"/>
            </a:br>
            <a:r>
              <a:rPr lang="en-US" dirty="0"/>
              <a:t>- March Madness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7" y="1411052"/>
            <a:ext cx="4514866" cy="3939033"/>
          </a:xfrm>
        </p:spPr>
      </p:pic>
      <p:sp>
        <p:nvSpPr>
          <p:cNvPr id="7" name="Rectangle 6"/>
          <p:cNvSpPr/>
          <p:nvPr/>
        </p:nvSpPr>
        <p:spPr>
          <a:xfrm>
            <a:off x="0" y="5704533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u="sng" dirty="0">
                <a:solidFill>
                  <a:srgbClr val="1F497D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  <a:hlinkClick r:id="rId3"/>
              </a:rPr>
              <a:t>https://wtkr.com/2019/03/18/a-computer-helped-odu-researchers-fill-out-the-2015-march-madness-bracket-how-did-it-do/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035" y="1613546"/>
            <a:ext cx="4431965" cy="338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5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dirty="0"/>
              <a:t>Given a sequence of states and actions with (delayed) rewards, output a policy</a:t>
            </a:r>
          </a:p>
          <a:p>
            <a:r>
              <a:rPr lang="en-US" sz="2400" b="0" dirty="0"/>
              <a:t>Policy</a:t>
            </a:r>
          </a:p>
          <a:p>
            <a:pPr lvl="1"/>
            <a:r>
              <a:rPr lang="en-US" sz="2000" dirty="0"/>
              <a:t>A</a:t>
            </a:r>
            <a:r>
              <a:rPr lang="en-US" sz="2000" b="0" dirty="0"/>
              <a:t> mapping from states -&gt; actions that tells you what to do in a given state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4502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en-US" altLang="en-US" dirty="0"/>
              <a:t>Reinforcement Learning</a:t>
            </a:r>
            <a:br>
              <a:rPr lang="en-US" altLang="en-US" dirty="0"/>
            </a:br>
            <a:r>
              <a:rPr lang="en-US" altLang="en-US" dirty="0"/>
              <a:t>- Game Playing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549524"/>
            <a:ext cx="2709385" cy="21675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2379" y="3889889"/>
            <a:ext cx="47256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https://www.youtube.com/watch?v=qv6UVOQ0F44</a:t>
            </a:r>
            <a:endParaRPr lang="en-US" sz="1000" dirty="0"/>
          </a:p>
          <a:p>
            <a:endParaRPr lang="en-US" sz="1000" dirty="0"/>
          </a:p>
        </p:txBody>
      </p:sp>
      <p:sp>
        <p:nvSpPr>
          <p:cNvPr id="6" name="Rectangle 5"/>
          <p:cNvSpPr/>
          <p:nvPr/>
        </p:nvSpPr>
        <p:spPr>
          <a:xfrm>
            <a:off x="5949731" y="4077072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latin typeface="Roboto"/>
              </a:rPr>
              <a:t>Atari Breakout</a:t>
            </a:r>
            <a:endParaRPr lang="en-US" b="0" i="0" dirty="0">
              <a:effectLst/>
              <a:latin typeface="Robot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2428" y="4079455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latin typeface="Roboto"/>
              </a:rPr>
              <a:t>Super Mario</a:t>
            </a:r>
            <a:endParaRPr lang="en-US" b="0" i="0" dirty="0">
              <a:effectLst/>
              <a:latin typeface="Roboto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072" y="1268760"/>
            <a:ext cx="2256151" cy="25182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127" y="4540943"/>
            <a:ext cx="5322433" cy="16255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64510" y="624164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6"/>
              </a:rPr>
              <a:t>https://www.youtube.com/watch?v=Gl3EjiVlz_4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4582343" y="388649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7"/>
              </a:rPr>
              <a:t>https://www.youtube.com/watch?v=V1eYniJ0Rnk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3759040" y="6488668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latin typeface="Roboto"/>
              </a:rPr>
              <a:t>Robot Jump</a:t>
            </a:r>
            <a:endParaRPr lang="en-US" b="0" i="0" dirty="0"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928110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Artificial Intelligence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Turing Test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What can AI do today?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What can’t AI do today?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Machine Learning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Definition</a:t>
            </a: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Types of Machine Learning</a:t>
            </a:r>
          </a:p>
          <a:p>
            <a:pPr lvl="2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Supervised Learning</a:t>
            </a:r>
          </a:p>
          <a:p>
            <a:pPr lvl="2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Unsupervised Learning</a:t>
            </a:r>
          </a:p>
          <a:p>
            <a:pPr lvl="2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Semi-supervised Learning</a:t>
            </a:r>
          </a:p>
          <a:p>
            <a:pPr lvl="2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Reinforcement Learning</a:t>
            </a:r>
          </a:p>
          <a:p>
            <a:r>
              <a:rPr lang="en-US" dirty="0"/>
              <a:t>Machine Learning Framework</a:t>
            </a:r>
          </a:p>
          <a:p>
            <a:r>
              <a:rPr lang="en-US" dirty="0"/>
              <a:t>Data Science and Machine Learning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13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Machine learning framework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454025" y="1431925"/>
            <a:ext cx="8229600" cy="4144963"/>
          </a:xfrm>
        </p:spPr>
        <p:txBody>
          <a:bodyPr/>
          <a:lstStyle/>
          <a:p>
            <a:r>
              <a:rPr lang="en-US" altLang="en-US" sz="2400" dirty="0"/>
              <a:t>Apply a prediction function to a feature representation of the image to get the desired output</a:t>
            </a:r>
            <a:br>
              <a:rPr lang="en-US" altLang="en-US" sz="2400" dirty="0"/>
            </a:br>
            <a:r>
              <a:rPr lang="en-US" altLang="en-US" sz="2400" dirty="0">
                <a:solidFill>
                  <a:srgbClr val="0000FF"/>
                </a:solidFill>
              </a:rPr>
              <a:t>		</a:t>
            </a:r>
            <a:r>
              <a:rPr lang="en-US" altLang="en-US" sz="6000" dirty="0">
                <a:solidFill>
                  <a:srgbClr val="0000FF"/>
                </a:solidFill>
              </a:rPr>
              <a:t>f(    ) = “apple”</a:t>
            </a:r>
          </a:p>
          <a:p>
            <a:pPr>
              <a:buFontTx/>
              <a:buNone/>
            </a:pPr>
            <a:r>
              <a:rPr lang="en-US" altLang="en-US" sz="6000" dirty="0">
                <a:solidFill>
                  <a:srgbClr val="0000FF"/>
                </a:solidFill>
              </a:rPr>
              <a:t>			f(    ) = “tomato”</a:t>
            </a:r>
          </a:p>
          <a:p>
            <a:pPr>
              <a:buFontTx/>
              <a:buNone/>
            </a:pPr>
            <a:r>
              <a:rPr lang="en-US" altLang="en-US" sz="6000" dirty="0">
                <a:solidFill>
                  <a:srgbClr val="0000FF"/>
                </a:solidFill>
              </a:rPr>
              <a:t>			f(    ) = “cow”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348880"/>
            <a:ext cx="7620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429000"/>
            <a:ext cx="774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509120"/>
            <a:ext cx="774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TextBox 7"/>
          <p:cNvSpPr txBox="1">
            <a:spLocks noChangeArrowheads="1"/>
          </p:cNvSpPr>
          <p:nvPr/>
        </p:nvSpPr>
        <p:spPr bwMode="auto">
          <a:xfrm>
            <a:off x="6188075" y="6567488"/>
            <a:ext cx="18129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A6A6A6"/>
                </a:solidFill>
              </a:rPr>
              <a:t>Slide credit: L. </a:t>
            </a:r>
            <a:r>
              <a:rPr lang="en-US" altLang="en-US" sz="1200" dirty="0" err="1">
                <a:solidFill>
                  <a:srgbClr val="A6A6A6"/>
                </a:solidFill>
              </a:rPr>
              <a:t>Lazebnik</a:t>
            </a:r>
            <a:endParaRPr lang="en-US" altLang="en-US" sz="12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668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The machine learning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124744"/>
            <a:ext cx="8610600" cy="4525963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6000" dirty="0">
                <a:solidFill>
                  <a:srgbClr val="0000FF"/>
                </a:solidFill>
              </a:rPr>
              <a:t>y = f(x)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Training: given a </a:t>
            </a:r>
            <a:r>
              <a:rPr lang="en-US" altLang="en-US" i="1" dirty="0"/>
              <a:t>training set </a:t>
            </a:r>
            <a:r>
              <a:rPr lang="en-US" altLang="en-US" dirty="0"/>
              <a:t>of labeled samples</a:t>
            </a:r>
            <a:r>
              <a:rPr lang="en-US" altLang="en-US" i="1" dirty="0"/>
              <a:t> </a:t>
            </a:r>
            <a:r>
              <a:rPr lang="en-US" altLang="en-US" dirty="0">
                <a:solidFill>
                  <a:srgbClr val="0000FF"/>
                </a:solidFill>
              </a:rPr>
              <a:t>{(x</a:t>
            </a:r>
            <a:r>
              <a:rPr lang="en-US" altLang="en-US" baseline="-25000" dirty="0">
                <a:solidFill>
                  <a:srgbClr val="0000FF"/>
                </a:solidFill>
              </a:rPr>
              <a:t>1</a:t>
            </a:r>
            <a:r>
              <a:rPr lang="en-US" altLang="en-US" dirty="0">
                <a:solidFill>
                  <a:srgbClr val="0000FF"/>
                </a:solidFill>
              </a:rPr>
              <a:t>,y</a:t>
            </a:r>
            <a:r>
              <a:rPr lang="en-US" altLang="en-US" baseline="-25000" dirty="0">
                <a:solidFill>
                  <a:srgbClr val="0000FF"/>
                </a:solidFill>
              </a:rPr>
              <a:t>1</a:t>
            </a:r>
            <a:r>
              <a:rPr lang="en-US" altLang="en-US" dirty="0">
                <a:solidFill>
                  <a:srgbClr val="0000FF"/>
                </a:solidFill>
              </a:rPr>
              <a:t>), …, (</a:t>
            </a:r>
            <a:r>
              <a:rPr lang="en-US" altLang="en-US" dirty="0" err="1">
                <a:solidFill>
                  <a:srgbClr val="0000FF"/>
                </a:solidFill>
              </a:rPr>
              <a:t>x</a:t>
            </a:r>
            <a:r>
              <a:rPr lang="en-US" altLang="en-US" baseline="-25000" dirty="0" err="1">
                <a:solidFill>
                  <a:srgbClr val="0000FF"/>
                </a:solidFill>
              </a:rPr>
              <a:t>N</a:t>
            </a:r>
            <a:r>
              <a:rPr lang="en-US" altLang="en-US" dirty="0" err="1">
                <a:solidFill>
                  <a:srgbClr val="0000FF"/>
                </a:solidFill>
              </a:rPr>
              <a:t>,y</a:t>
            </a:r>
            <a:r>
              <a:rPr lang="en-US" altLang="en-US" baseline="-25000" dirty="0" err="1">
                <a:solidFill>
                  <a:srgbClr val="0000FF"/>
                </a:solidFill>
              </a:rPr>
              <a:t>N</a:t>
            </a:r>
            <a:r>
              <a:rPr lang="en-US" altLang="en-US" dirty="0">
                <a:solidFill>
                  <a:srgbClr val="0000FF"/>
                </a:solidFill>
              </a:rPr>
              <a:t>)}</a:t>
            </a:r>
            <a:r>
              <a:rPr lang="en-US" altLang="en-US" dirty="0"/>
              <a:t>, estimate the prediction function </a:t>
            </a:r>
            <a:r>
              <a:rPr lang="en-US" altLang="en-US" dirty="0">
                <a:solidFill>
                  <a:srgbClr val="0000FF"/>
                </a:solidFill>
              </a:rPr>
              <a:t>f </a:t>
            </a:r>
            <a:r>
              <a:rPr lang="en-US" altLang="en-US" dirty="0"/>
              <a:t>by minimizing the prediction error on the training set</a:t>
            </a:r>
          </a:p>
          <a:p>
            <a:r>
              <a:rPr lang="en-US" altLang="en-US" dirty="0"/>
              <a:t>Testing: apply </a:t>
            </a:r>
            <a:r>
              <a:rPr lang="en-US" altLang="en-US" dirty="0">
                <a:solidFill>
                  <a:srgbClr val="0000FF"/>
                </a:solidFill>
              </a:rPr>
              <a:t>f</a:t>
            </a:r>
            <a:r>
              <a:rPr lang="en-US" altLang="en-US" dirty="0"/>
              <a:t> to a never before seen </a:t>
            </a:r>
            <a:r>
              <a:rPr lang="en-US" altLang="en-US" i="1" dirty="0"/>
              <a:t>test sample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00FF"/>
                </a:solidFill>
              </a:rPr>
              <a:t>x</a:t>
            </a:r>
            <a:r>
              <a:rPr lang="en-US" altLang="en-US" dirty="0"/>
              <a:t> and output the predicted value </a:t>
            </a:r>
            <a:r>
              <a:rPr lang="en-US" altLang="en-US" dirty="0">
                <a:solidFill>
                  <a:srgbClr val="0000FF"/>
                </a:solidFill>
              </a:rPr>
              <a:t>y = f(x)</a:t>
            </a:r>
          </a:p>
          <a:p>
            <a:r>
              <a:rPr lang="en-US" altLang="en-US" dirty="0"/>
              <a:t>Evaluation: want to know how good the learned model is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3240088" y="2403749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4381501" y="2403749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334000" y="2060849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9" name="TextBox 8"/>
          <p:cNvSpPr txBox="1">
            <a:spLocks noChangeArrowheads="1"/>
          </p:cNvSpPr>
          <p:nvPr/>
        </p:nvSpPr>
        <p:spPr bwMode="auto">
          <a:xfrm>
            <a:off x="3213100" y="2746649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28680" name="TextBox 9"/>
          <p:cNvSpPr txBox="1">
            <a:spLocks noChangeArrowheads="1"/>
          </p:cNvSpPr>
          <p:nvPr/>
        </p:nvSpPr>
        <p:spPr bwMode="auto">
          <a:xfrm>
            <a:off x="3822700" y="2746649"/>
            <a:ext cx="18923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prediction function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solidFill>
                  <a:srgbClr val="000000"/>
                </a:solidFill>
              </a:rPr>
              <a:t>representation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sp>
        <p:nvSpPr>
          <p:cNvPr id="28681" name="TextBox 10"/>
          <p:cNvSpPr txBox="1">
            <a:spLocks noChangeArrowheads="1"/>
          </p:cNvSpPr>
          <p:nvPr/>
        </p:nvSpPr>
        <p:spPr bwMode="auto">
          <a:xfrm>
            <a:off x="5499100" y="2746649"/>
            <a:ext cx="1511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sample</a:t>
            </a:r>
          </a:p>
        </p:txBody>
      </p:sp>
      <p:sp>
        <p:nvSpPr>
          <p:cNvPr id="28682" name="TextBox 10"/>
          <p:cNvSpPr txBox="1">
            <a:spLocks noChangeArrowheads="1"/>
          </p:cNvSpPr>
          <p:nvPr/>
        </p:nvSpPr>
        <p:spPr bwMode="auto">
          <a:xfrm>
            <a:off x="6172200" y="6567488"/>
            <a:ext cx="25074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A6A6A6"/>
                </a:solidFill>
              </a:rPr>
              <a:t>Slide modified from L. </a:t>
            </a:r>
            <a:r>
              <a:rPr lang="en-US" altLang="en-US" sz="1200" dirty="0" err="1">
                <a:solidFill>
                  <a:srgbClr val="A6A6A6"/>
                </a:solidFill>
              </a:rPr>
              <a:t>Lazebnik</a:t>
            </a:r>
            <a:endParaRPr lang="en-US" altLang="en-US" sz="12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35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1"/>
          <p:cNvSpPr>
            <a:spLocks noGrp="1"/>
          </p:cNvSpPr>
          <p:nvPr>
            <p:ph type="title"/>
          </p:nvPr>
        </p:nvSpPr>
        <p:spPr>
          <a:xfrm>
            <a:off x="481174" y="358020"/>
            <a:ext cx="8229600" cy="792163"/>
          </a:xfrm>
        </p:spPr>
        <p:txBody>
          <a:bodyPr/>
          <a:lstStyle/>
          <a:p>
            <a:r>
              <a:rPr lang="en-US" altLang="en-US" dirty="0"/>
              <a:t>Steps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46584" y="1268760"/>
            <a:ext cx="8170384" cy="4766940"/>
            <a:chOff x="76200" y="985838"/>
            <a:chExt cx="8915400" cy="5451576"/>
          </a:xfrm>
        </p:grpSpPr>
        <p:sp>
          <p:nvSpPr>
            <p:cNvPr id="30" name="Rounded Rectangle 29"/>
            <p:cNvSpPr/>
            <p:nvPr/>
          </p:nvSpPr>
          <p:spPr>
            <a:xfrm>
              <a:off x="7239000" y="5181600"/>
              <a:ext cx="1752600" cy="9144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</a:rPr>
                <a:t>Prediction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257800" y="990600"/>
              <a:ext cx="1600200" cy="8382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</a:rPr>
                <a:t>Training Labels</a:t>
              </a:r>
            </a:p>
          </p:txBody>
        </p:sp>
        <p:grpSp>
          <p:nvGrpSpPr>
            <p:cNvPr id="30725" name="Group 12"/>
            <p:cNvGrpSpPr>
              <a:grpSpLocks/>
            </p:cNvGrpSpPr>
            <p:nvPr/>
          </p:nvGrpSpPr>
          <p:grpSpPr bwMode="auto">
            <a:xfrm>
              <a:off x="76200" y="1570038"/>
              <a:ext cx="2438400" cy="3078162"/>
              <a:chOff x="228600" y="1417320"/>
              <a:chExt cx="2438400" cy="2849880"/>
            </a:xfrm>
          </p:grpSpPr>
          <p:sp>
            <p:nvSpPr>
              <p:cNvPr id="30744" name="TextBox 7"/>
              <p:cNvSpPr txBox="1">
                <a:spLocks noChangeArrowheads="1"/>
              </p:cNvSpPr>
              <p:nvPr/>
            </p:nvSpPr>
            <p:spPr bwMode="auto">
              <a:xfrm>
                <a:off x="533400" y="1417320"/>
                <a:ext cx="1828800" cy="6843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790015"/>
                  </a:buClr>
                  <a:buChar char="•"/>
                  <a:defRPr b="1">
                    <a:solidFill>
                      <a:srgbClr val="790015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00CC"/>
                  </a:buClr>
                  <a:buChar char="–"/>
                  <a:defRPr sz="1600" b="1">
                    <a:solidFill>
                      <a:srgbClr val="00279F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CC"/>
                  </a:buClr>
                  <a:buChar char="•"/>
                  <a:defRPr sz="1600" b="1">
                    <a:solidFill>
                      <a:srgbClr val="00279F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>
                    <a:solidFill>
                      <a:srgbClr val="000000"/>
                    </a:solidFill>
                  </a:rPr>
                  <a:t>Training samples</a:t>
                </a: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28600" y="1448185"/>
                <a:ext cx="2438400" cy="281901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5237259" y="2438400"/>
              <a:ext cx="2326346" cy="9144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</a:rPr>
                <a:t>Training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</a:rPr>
                <a:t>(optimization)</a:t>
              </a:r>
            </a:p>
          </p:txBody>
        </p:sp>
        <p:sp>
          <p:nvSpPr>
            <p:cNvPr id="30727" name="TextBox 13"/>
            <p:cNvSpPr txBox="1">
              <a:spLocks noChangeArrowheads="1"/>
            </p:cNvSpPr>
            <p:nvPr/>
          </p:nvSpPr>
          <p:spPr bwMode="auto">
            <a:xfrm>
              <a:off x="552450" y="985838"/>
              <a:ext cx="1289770" cy="457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Char char="•"/>
                <a:defRPr b="1">
                  <a:solidFill>
                    <a:srgbClr val="790015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00CC"/>
                </a:buClr>
                <a:buChar char="–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CC"/>
                </a:buClr>
                <a:buChar char="•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Training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124199" y="2438400"/>
              <a:ext cx="1524000" cy="9144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</a:rPr>
                <a:t>Representation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552700" y="2743200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4686299" y="2743199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18" name="Right Arrow 17"/>
            <p:cNvSpPr/>
            <p:nvPr/>
          </p:nvSpPr>
          <p:spPr>
            <a:xfrm rot="5400000">
              <a:off x="5821363" y="1981200"/>
              <a:ext cx="4572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514600" y="5181600"/>
              <a:ext cx="1752600" cy="9144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</a:rPr>
                <a:t>Representation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1905000" y="5486400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10254" name="TextBox 20"/>
            <p:cNvSpPr txBox="1">
              <a:spLocks noChangeArrowheads="1"/>
            </p:cNvSpPr>
            <p:nvPr/>
          </p:nvSpPr>
          <p:spPr bwMode="auto">
            <a:xfrm>
              <a:off x="381000" y="4795838"/>
              <a:ext cx="1176004" cy="457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Char char="•"/>
                <a:defRPr b="1">
                  <a:solidFill>
                    <a:srgbClr val="790015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00CC"/>
                </a:buClr>
                <a:buChar char="–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CC"/>
                </a:buClr>
                <a:buChar char="•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</a:rPr>
                <a:t>Testing</a:t>
              </a:r>
            </a:p>
          </p:txBody>
        </p:sp>
        <p:sp>
          <p:nvSpPr>
            <p:cNvPr id="10255" name="TextBox 21"/>
            <p:cNvSpPr txBox="1">
              <a:spLocks noChangeArrowheads="1"/>
            </p:cNvSpPr>
            <p:nvPr/>
          </p:nvSpPr>
          <p:spPr bwMode="auto">
            <a:xfrm>
              <a:off x="228600" y="6015038"/>
              <a:ext cx="1498202" cy="422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Char char="•"/>
                <a:defRPr b="1">
                  <a:solidFill>
                    <a:srgbClr val="790015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00CC"/>
                </a:buClr>
                <a:buChar char="–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CC"/>
                </a:buClr>
                <a:buChar char="•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>
                  <a:solidFill>
                    <a:srgbClr val="000000"/>
                  </a:solidFill>
                </a:rPr>
                <a:t>Test Image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5400000">
              <a:off x="5386696" y="4117365"/>
              <a:ext cx="1320811" cy="3263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953000" y="5181600"/>
              <a:ext cx="1752600" cy="9144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</a:rPr>
                <a:t>Learned model</a:t>
              </a:r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4343400" y="5486400"/>
              <a:ext cx="533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6705600" y="5486400"/>
              <a:ext cx="4572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rgbClr val="FFFFFF"/>
                </a:solidFill>
              </a:endParaRPr>
            </a:p>
          </p:txBody>
        </p:sp>
        <p:pic>
          <p:nvPicPr>
            <p:cNvPr id="3074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2438400"/>
              <a:ext cx="2238375" cy="190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21" name="Picture 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5257800"/>
              <a:ext cx="800100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743" name="TextBox 26"/>
          <p:cNvSpPr txBox="1">
            <a:spLocks noChangeArrowheads="1"/>
          </p:cNvSpPr>
          <p:nvPr/>
        </p:nvSpPr>
        <p:spPr bwMode="auto">
          <a:xfrm>
            <a:off x="6332538" y="6567488"/>
            <a:ext cx="20874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A6A6A6"/>
                </a:solidFill>
              </a:rPr>
              <a:t>Modified from L. </a:t>
            </a:r>
            <a:r>
              <a:rPr lang="en-US" altLang="en-US" sz="1200" dirty="0" err="1">
                <a:solidFill>
                  <a:srgbClr val="A6A6A6"/>
                </a:solidFill>
              </a:rPr>
              <a:t>Lazebnik</a:t>
            </a:r>
            <a:endParaRPr lang="en-US" altLang="en-US" sz="1200" dirty="0">
              <a:solidFill>
                <a:srgbClr val="A6A6A6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967887" y="3705510"/>
            <a:ext cx="1742887" cy="7329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Evaluation</a:t>
            </a:r>
          </a:p>
        </p:txBody>
      </p:sp>
      <p:sp>
        <p:nvSpPr>
          <p:cNvPr id="28" name="Right Arrow 27"/>
          <p:cNvSpPr/>
          <p:nvPr/>
        </p:nvSpPr>
        <p:spPr>
          <a:xfrm rot="5400000">
            <a:off x="7614004" y="4598041"/>
            <a:ext cx="399783" cy="279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94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/>
              <a:t>Artificial Intelligence</a:t>
            </a:r>
            <a:endParaRPr lang="en-US" sz="2400" dirty="0"/>
          </a:p>
          <a:p>
            <a:pPr lvl="1"/>
            <a:r>
              <a:rPr lang="en-US" sz="1800" dirty="0"/>
              <a:t>Turing Test</a:t>
            </a:r>
          </a:p>
          <a:p>
            <a:pPr lvl="1"/>
            <a:r>
              <a:rPr lang="en-US" dirty="0"/>
              <a:t>What can AI do today?</a:t>
            </a:r>
          </a:p>
          <a:p>
            <a:pPr lvl="1"/>
            <a:r>
              <a:rPr lang="en-US" dirty="0"/>
              <a:t>What can’t AI do today?</a:t>
            </a:r>
          </a:p>
          <a:p>
            <a:r>
              <a:rPr lang="en-US" sz="2000" dirty="0"/>
              <a:t>Machine Learning</a:t>
            </a:r>
          </a:p>
          <a:p>
            <a:pPr lvl="1"/>
            <a:r>
              <a:rPr lang="en-US" dirty="0"/>
              <a:t>Definition</a:t>
            </a:r>
          </a:p>
          <a:p>
            <a:pPr lvl="1"/>
            <a:r>
              <a:rPr lang="en-US" dirty="0"/>
              <a:t>Types of Machine Learning</a:t>
            </a:r>
          </a:p>
          <a:p>
            <a:pPr lvl="2"/>
            <a:r>
              <a:rPr lang="en-US" dirty="0"/>
              <a:t>Supervised Learning</a:t>
            </a:r>
          </a:p>
          <a:p>
            <a:pPr lvl="2"/>
            <a:r>
              <a:rPr lang="en-US" dirty="0"/>
              <a:t>Unsupervised Learning</a:t>
            </a:r>
          </a:p>
          <a:p>
            <a:pPr lvl="2"/>
            <a:r>
              <a:rPr lang="en-US" dirty="0"/>
              <a:t>Semi-supervised Learning</a:t>
            </a:r>
          </a:p>
          <a:p>
            <a:pPr lvl="2"/>
            <a:r>
              <a:rPr lang="en-US" dirty="0"/>
              <a:t>Reinforcement Learning</a:t>
            </a:r>
          </a:p>
          <a:p>
            <a:r>
              <a:rPr lang="en-US" dirty="0"/>
              <a:t>Machine Learning Framework</a:t>
            </a:r>
          </a:p>
          <a:p>
            <a:r>
              <a:rPr lang="en-US" dirty="0"/>
              <a:t>Data Science and Machine Learning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18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Many machine learning algorithms available</a:t>
            </a:r>
          </a:p>
          <a:p>
            <a:pPr lvl="1"/>
            <a:r>
              <a:rPr lang="en-US" sz="2000" b="0" dirty="0"/>
              <a:t>Hundreds new algorithms every year</a:t>
            </a:r>
          </a:p>
          <a:p>
            <a:r>
              <a:rPr lang="en-US" sz="2400" dirty="0"/>
              <a:t>Every machine learning algorithm has three components</a:t>
            </a:r>
          </a:p>
          <a:p>
            <a:pPr lvl="1"/>
            <a:r>
              <a:rPr lang="en-US" sz="2000" dirty="0"/>
              <a:t>Representation</a:t>
            </a:r>
          </a:p>
          <a:p>
            <a:pPr lvl="1"/>
            <a:r>
              <a:rPr lang="en-US" sz="2000" dirty="0"/>
              <a:t>Optimization (Minimization)</a:t>
            </a:r>
          </a:p>
          <a:p>
            <a:pPr lvl="1"/>
            <a:r>
              <a:rPr lang="en-US" sz="2000" dirty="0"/>
              <a:t>Evaluation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004048" y="6228020"/>
            <a:ext cx="29001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A6A6A6"/>
                </a:solidFill>
                <a:latin typeface="Arial" panose="020B0604020202020204" pitchFamily="34" charset="0"/>
              </a:rPr>
              <a:t>Slide modified from Pedro </a:t>
            </a:r>
            <a:r>
              <a:rPr lang="en-US" sz="1200" dirty="0" err="1">
                <a:solidFill>
                  <a:srgbClr val="A6A6A6"/>
                </a:solidFill>
                <a:latin typeface="Arial" panose="020B0604020202020204" pitchFamily="34" charset="0"/>
              </a:rPr>
              <a:t>Domingos</a:t>
            </a:r>
            <a:endParaRPr lang="en-US" sz="1200" dirty="0">
              <a:solidFill>
                <a:srgbClr val="A6A6A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037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Representations of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4635"/>
            <a:ext cx="4114800" cy="4525963"/>
          </a:xfrm>
        </p:spPr>
        <p:txBody>
          <a:bodyPr/>
          <a:lstStyle/>
          <a:p>
            <a:r>
              <a:rPr lang="en-US" sz="2400" b="0" dirty="0"/>
              <a:t>Numerical functions</a:t>
            </a:r>
          </a:p>
          <a:p>
            <a:pPr lvl="1"/>
            <a:r>
              <a:rPr lang="en-US" sz="2000" b="0" dirty="0"/>
              <a:t>Linear regression</a:t>
            </a:r>
          </a:p>
          <a:p>
            <a:pPr lvl="1"/>
            <a:r>
              <a:rPr lang="en-US" sz="2000" b="0" dirty="0"/>
              <a:t>Neural networks</a:t>
            </a:r>
          </a:p>
          <a:p>
            <a:pPr lvl="1"/>
            <a:r>
              <a:rPr lang="en-US" sz="2000" b="0" dirty="0"/>
              <a:t>Support vector machines</a:t>
            </a:r>
          </a:p>
          <a:p>
            <a:r>
              <a:rPr lang="en-US" sz="2400" b="0" dirty="0"/>
              <a:t>Symbolic functions</a:t>
            </a:r>
          </a:p>
          <a:p>
            <a:pPr lvl="1"/>
            <a:r>
              <a:rPr lang="en-US" sz="2000" b="0" dirty="0"/>
              <a:t>Decision trees</a:t>
            </a:r>
          </a:p>
          <a:p>
            <a:pPr lvl="1"/>
            <a:r>
              <a:rPr lang="en-US" sz="2000" b="0" dirty="0"/>
              <a:t>Rules in propositional logic</a:t>
            </a:r>
          </a:p>
          <a:p>
            <a:pPr lvl="1"/>
            <a:r>
              <a:rPr lang="en-US" sz="2000" b="0" dirty="0"/>
              <a:t>Rules in first-order predicate logic</a:t>
            </a:r>
          </a:p>
          <a:p>
            <a:pPr lvl="1"/>
            <a:r>
              <a:rPr lang="en-US" sz="2000" dirty="0"/>
              <a:t>Rules in fuzzy logic</a:t>
            </a:r>
            <a:endParaRPr lang="en-US" sz="2000" b="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44008" y="1364634"/>
            <a:ext cx="432048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r>
              <a:rPr lang="en-US" sz="2400" b="0" kern="0" dirty="0"/>
              <a:t>Instance-based functions</a:t>
            </a:r>
          </a:p>
          <a:p>
            <a:pPr lvl="1"/>
            <a:r>
              <a:rPr lang="en-US" sz="2000" b="0" kern="0" dirty="0"/>
              <a:t>Nearest-neighbor</a:t>
            </a:r>
          </a:p>
          <a:p>
            <a:pPr lvl="1"/>
            <a:r>
              <a:rPr lang="en-US" sz="2000" b="0" kern="0" dirty="0"/>
              <a:t>Case-based</a:t>
            </a:r>
          </a:p>
          <a:p>
            <a:r>
              <a:rPr lang="en-US" sz="2400" b="0" kern="0" dirty="0"/>
              <a:t>Probabilistic Graphical Models</a:t>
            </a:r>
          </a:p>
          <a:p>
            <a:pPr lvl="1"/>
            <a:r>
              <a:rPr lang="en-US" sz="2000" b="0" kern="0" dirty="0"/>
              <a:t>Naïve Bayes</a:t>
            </a:r>
          </a:p>
          <a:p>
            <a:pPr lvl="1"/>
            <a:r>
              <a:rPr lang="en-US" sz="2000" b="0" kern="0" dirty="0"/>
              <a:t>Bayesian networks</a:t>
            </a:r>
          </a:p>
          <a:p>
            <a:pPr lvl="1"/>
            <a:r>
              <a:rPr lang="en-US" sz="2000" b="0" kern="0" dirty="0"/>
              <a:t>Hidden-Markov Models (HMMs)</a:t>
            </a:r>
          </a:p>
          <a:p>
            <a:pPr lvl="1"/>
            <a:r>
              <a:rPr lang="en-US" sz="2000" b="0" kern="0" dirty="0"/>
              <a:t>Probabilistic Context Free Grammars (PCFGs)</a:t>
            </a:r>
          </a:p>
          <a:p>
            <a:pPr lvl="1"/>
            <a:r>
              <a:rPr lang="en-US" sz="2000" b="0" kern="0" dirty="0"/>
              <a:t>Markov networks</a:t>
            </a:r>
          </a:p>
        </p:txBody>
      </p:sp>
      <p:sp>
        <p:nvSpPr>
          <p:cNvPr id="5" name="Rectangle 4"/>
          <p:cNvSpPr/>
          <p:nvPr/>
        </p:nvSpPr>
        <p:spPr>
          <a:xfrm>
            <a:off x="5004048" y="6228020"/>
            <a:ext cx="29001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A6A6A6"/>
                </a:solidFill>
                <a:latin typeface="Arial" panose="020B0604020202020204" pitchFamily="34" charset="0"/>
              </a:rPr>
              <a:t>Slide modified from Pedro </a:t>
            </a:r>
            <a:r>
              <a:rPr lang="en-US" sz="1200" dirty="0" err="1">
                <a:solidFill>
                  <a:srgbClr val="A6A6A6"/>
                </a:solidFill>
                <a:latin typeface="Arial" panose="020B0604020202020204" pitchFamily="34" charset="0"/>
              </a:rPr>
              <a:t>Domingos</a:t>
            </a:r>
            <a:endParaRPr lang="en-US" sz="1200" dirty="0">
              <a:solidFill>
                <a:srgbClr val="A6A6A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753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3898776" cy="4754563"/>
          </a:xfrm>
        </p:spPr>
        <p:txBody>
          <a:bodyPr/>
          <a:lstStyle/>
          <a:p>
            <a:r>
              <a:rPr lang="en-US" b="0" dirty="0"/>
              <a:t>Gradient descent</a:t>
            </a:r>
          </a:p>
          <a:p>
            <a:pPr lvl="1"/>
            <a:r>
              <a:rPr lang="en-US" b="0" dirty="0"/>
              <a:t>Perceptron</a:t>
            </a:r>
          </a:p>
          <a:p>
            <a:pPr lvl="1"/>
            <a:r>
              <a:rPr lang="en-US" b="0" dirty="0"/>
              <a:t>Backpropagation</a:t>
            </a:r>
          </a:p>
          <a:p>
            <a:pPr lvl="1"/>
            <a:r>
              <a:rPr lang="en-US" dirty="0"/>
              <a:t>Stochastic Gradient Descent</a:t>
            </a:r>
            <a:endParaRPr lang="en-US" b="0" dirty="0"/>
          </a:p>
          <a:p>
            <a:r>
              <a:rPr lang="en-US" b="0" dirty="0"/>
              <a:t>Dynamic Programming</a:t>
            </a:r>
          </a:p>
          <a:p>
            <a:r>
              <a:rPr lang="en-US" b="0" dirty="0"/>
              <a:t>Monte Carlo</a:t>
            </a:r>
          </a:p>
          <a:p>
            <a:pPr lvl="1"/>
            <a:r>
              <a:rPr lang="en-US" dirty="0"/>
              <a:t>Markov Chain Monte Carlo</a:t>
            </a:r>
          </a:p>
          <a:p>
            <a:pPr lvl="1"/>
            <a:r>
              <a:rPr lang="en-US" dirty="0"/>
              <a:t>Simulated annealing</a:t>
            </a:r>
          </a:p>
          <a:p>
            <a:pPr lvl="1"/>
            <a:r>
              <a:rPr lang="en-US" b="0" dirty="0"/>
              <a:t>Parallel tempering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777341" y="1371599"/>
            <a:ext cx="3898776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000" b="1">
                <a:solidFill>
                  <a:srgbClr val="003366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03366"/>
                </a:solidFill>
                <a:latin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700">
                <a:solidFill>
                  <a:srgbClr val="003366"/>
                </a:solidFill>
                <a:latin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Calibri" pitchFamily="34" charset="0"/>
                <a:ea typeface="Times New Roman" pitchFamily="18" charset="0"/>
                <a:cs typeface="Helvetica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rgbClr val="003366"/>
                </a:solidFill>
                <a:latin typeface="+mn-lt"/>
                <a:ea typeface="Times New Roman" pitchFamily="18" charset="0"/>
                <a:cs typeface="Helvetica" pitchFamily="34" charset="0"/>
              </a:defRPr>
            </a:lvl9pPr>
          </a:lstStyle>
          <a:p>
            <a:r>
              <a:rPr lang="en-US" b="0" kern="0" dirty="0"/>
              <a:t>Divide and Conquer</a:t>
            </a:r>
          </a:p>
          <a:p>
            <a:pPr lvl="1"/>
            <a:r>
              <a:rPr lang="en-US" b="0" kern="0" dirty="0"/>
              <a:t>Decision tree induction</a:t>
            </a:r>
          </a:p>
          <a:p>
            <a:pPr lvl="1"/>
            <a:r>
              <a:rPr lang="en-US" b="0" kern="0" dirty="0"/>
              <a:t>Rule learning</a:t>
            </a:r>
          </a:p>
          <a:p>
            <a:r>
              <a:rPr lang="en-US" b="0" kern="0" dirty="0"/>
              <a:t>Evolutionary Computation</a:t>
            </a:r>
          </a:p>
          <a:p>
            <a:pPr lvl="1"/>
            <a:r>
              <a:rPr lang="en-US" b="0" kern="0" dirty="0"/>
              <a:t>Genetic Algorithms</a:t>
            </a:r>
          </a:p>
          <a:p>
            <a:pPr lvl="1"/>
            <a:r>
              <a:rPr lang="en-US" b="0" kern="0" dirty="0"/>
              <a:t>Genetic Programming</a:t>
            </a:r>
          </a:p>
          <a:p>
            <a:pPr lvl="1"/>
            <a:r>
              <a:rPr lang="en-US" b="0" kern="0" dirty="0"/>
              <a:t>Neuro-evolution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5004048" y="6228020"/>
            <a:ext cx="29001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A6A6A6"/>
                </a:solidFill>
                <a:latin typeface="Arial" panose="020B0604020202020204" pitchFamily="34" charset="0"/>
              </a:rPr>
              <a:t>Slide modified from Pedro </a:t>
            </a:r>
            <a:r>
              <a:rPr lang="en-US" sz="1200" dirty="0" err="1">
                <a:solidFill>
                  <a:srgbClr val="A6A6A6"/>
                </a:solidFill>
                <a:latin typeface="Arial" panose="020B0604020202020204" pitchFamily="34" charset="0"/>
              </a:rPr>
              <a:t>Domingos</a:t>
            </a:r>
            <a:endParaRPr lang="en-US" sz="1200" dirty="0">
              <a:solidFill>
                <a:srgbClr val="A6A6A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5441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896544"/>
          </a:xfrm>
        </p:spPr>
        <p:txBody>
          <a:bodyPr/>
          <a:lstStyle/>
          <a:p>
            <a:r>
              <a:rPr lang="en-US" b="0" dirty="0"/>
              <a:t>Accuracy</a:t>
            </a:r>
          </a:p>
          <a:p>
            <a:r>
              <a:rPr lang="en-US" b="0" dirty="0"/>
              <a:t>Precision and recall</a:t>
            </a:r>
          </a:p>
          <a:p>
            <a:r>
              <a:rPr lang="en-US" b="0" dirty="0"/>
              <a:t>Convergence</a:t>
            </a:r>
          </a:p>
          <a:p>
            <a:r>
              <a:rPr lang="en-US" b="0" dirty="0"/>
              <a:t>Error (MSE, RMSE, etc.)</a:t>
            </a:r>
          </a:p>
          <a:p>
            <a:r>
              <a:rPr lang="en-US" b="0" dirty="0"/>
              <a:t>Likelihood</a:t>
            </a:r>
          </a:p>
          <a:p>
            <a:r>
              <a:rPr lang="en-US" b="0" dirty="0"/>
              <a:t>Posterior probability</a:t>
            </a:r>
          </a:p>
          <a:p>
            <a:r>
              <a:rPr lang="en-US" b="0" dirty="0"/>
              <a:t>Cost / Utility</a:t>
            </a:r>
          </a:p>
          <a:p>
            <a:r>
              <a:rPr lang="en-US" b="0" dirty="0"/>
              <a:t>Margin</a:t>
            </a:r>
          </a:p>
          <a:p>
            <a:r>
              <a:rPr lang="en-US" b="0" dirty="0"/>
              <a:t>Entropy</a:t>
            </a:r>
          </a:p>
          <a:p>
            <a:r>
              <a:rPr lang="en-US" b="0" dirty="0"/>
              <a:t>K-L divergence</a:t>
            </a:r>
          </a:p>
          <a:p>
            <a:r>
              <a:rPr lang="en-US" b="0" dirty="0"/>
              <a:t>Many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135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Lot of Data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23528" y="1371600"/>
            <a:ext cx="8473702" cy="4739034"/>
            <a:chOff x="58738" y="1138238"/>
            <a:chExt cx="9028112" cy="5110162"/>
          </a:xfrm>
        </p:grpSpPr>
        <p:pic>
          <p:nvPicPr>
            <p:cNvPr id="32771" name="Picture 4" descr="Screen shot 2012-09-07 at 12.46.35 PM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38" y="4402138"/>
              <a:ext cx="1654175" cy="890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Straight Connector 5"/>
            <p:cNvCxnSpPr/>
            <p:nvPr/>
          </p:nvCxnSpPr>
          <p:spPr>
            <a:xfrm flipV="1">
              <a:off x="1947863" y="2368550"/>
              <a:ext cx="6243637" cy="1644650"/>
            </a:xfrm>
            <a:prstGeom prst="line">
              <a:avLst/>
            </a:prstGeom>
            <a:ln w="28575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758950" y="4937125"/>
              <a:ext cx="656431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328613" y="5832475"/>
              <a:ext cx="7994650" cy="0"/>
            </a:xfrm>
            <a:prstGeom prst="line">
              <a:avLst/>
            </a:prstGeom>
            <a:ln w="1270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758950" y="5121275"/>
              <a:ext cx="656431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758950" y="5380038"/>
              <a:ext cx="656431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758950" y="4327525"/>
              <a:ext cx="656431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758950" y="4402138"/>
              <a:ext cx="656431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758950" y="4465638"/>
              <a:ext cx="656431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758950" y="4770438"/>
              <a:ext cx="656431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758950" y="4559300"/>
              <a:ext cx="656431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758950" y="4660900"/>
              <a:ext cx="656431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758950" y="3371850"/>
              <a:ext cx="656431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28613" y="4267200"/>
              <a:ext cx="7994650" cy="0"/>
            </a:xfrm>
            <a:prstGeom prst="line">
              <a:avLst/>
            </a:prstGeom>
            <a:ln w="1270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758950" y="3556000"/>
              <a:ext cx="656431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758950" y="3814763"/>
              <a:ext cx="656431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758950" y="2763838"/>
              <a:ext cx="656431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758950" y="2836863"/>
              <a:ext cx="656431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758950" y="2901950"/>
              <a:ext cx="656431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758950" y="3206750"/>
              <a:ext cx="656431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758950" y="2994025"/>
              <a:ext cx="656431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758950" y="3095625"/>
              <a:ext cx="656431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758950" y="1808163"/>
              <a:ext cx="656431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28613" y="2701925"/>
              <a:ext cx="7994650" cy="0"/>
            </a:xfrm>
            <a:prstGeom prst="line">
              <a:avLst/>
            </a:prstGeom>
            <a:ln w="12700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758950" y="1992313"/>
              <a:ext cx="656431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758950" y="2251075"/>
              <a:ext cx="656431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758950" y="1198563"/>
              <a:ext cx="656431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758950" y="1273175"/>
              <a:ext cx="656431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758950" y="1336675"/>
              <a:ext cx="656431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758950" y="1641475"/>
              <a:ext cx="656431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758950" y="1428750"/>
              <a:ext cx="656431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758950" y="1530350"/>
              <a:ext cx="6564313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803" name="TextBox 2"/>
            <p:cNvSpPr txBox="1">
              <a:spLocks noChangeArrowheads="1"/>
            </p:cNvSpPr>
            <p:nvPr/>
          </p:nvSpPr>
          <p:spPr bwMode="auto">
            <a:xfrm>
              <a:off x="7383463" y="5832475"/>
              <a:ext cx="10477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Char char="•"/>
                <a:defRPr b="1">
                  <a:solidFill>
                    <a:srgbClr val="790015"/>
                  </a:solidFill>
                  <a:latin typeface="Arial" panose="020B0604020202020204" pitchFamily="34" charset="0"/>
                </a:defRPr>
              </a:lvl1pPr>
              <a:lvl2pPr marL="703263" indent="-265113">
                <a:spcBef>
                  <a:spcPct val="20000"/>
                </a:spcBef>
                <a:buClr>
                  <a:srgbClr val="0000CC"/>
                </a:buClr>
                <a:buChar char="–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2pPr>
              <a:lvl3pPr marL="1084263" indent="-219075">
                <a:spcBef>
                  <a:spcPct val="20000"/>
                </a:spcBef>
                <a:buClr>
                  <a:srgbClr val="0000CC"/>
                </a:buClr>
                <a:buChar char="•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rPr>
                <a:t>2015</a:t>
              </a:r>
            </a:p>
          </p:txBody>
        </p:sp>
        <p:sp>
          <p:nvSpPr>
            <p:cNvPr id="32804" name="TextBox 37"/>
            <p:cNvSpPr txBox="1">
              <a:spLocks noChangeArrowheads="1"/>
            </p:cNvSpPr>
            <p:nvPr/>
          </p:nvSpPr>
          <p:spPr bwMode="auto">
            <a:xfrm>
              <a:off x="460375" y="2403475"/>
              <a:ext cx="13049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Char char="•"/>
                <a:defRPr b="1">
                  <a:solidFill>
                    <a:srgbClr val="790015"/>
                  </a:solidFill>
                  <a:latin typeface="Arial" panose="020B0604020202020204" pitchFamily="34" charset="0"/>
                </a:defRPr>
              </a:lvl1pPr>
              <a:lvl2pPr marL="703263" indent="-265113">
                <a:spcBef>
                  <a:spcPct val="20000"/>
                </a:spcBef>
                <a:buClr>
                  <a:srgbClr val="0000CC"/>
                </a:buClr>
                <a:buChar char="–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2pPr>
              <a:lvl3pPr marL="1084263" indent="-219075">
                <a:spcBef>
                  <a:spcPct val="20000"/>
                </a:spcBef>
                <a:buClr>
                  <a:srgbClr val="0000CC"/>
                </a:buClr>
                <a:buChar char="•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rPr>
                <a:t>1 Zettabyte</a:t>
              </a:r>
            </a:p>
          </p:txBody>
        </p:sp>
        <p:sp>
          <p:nvSpPr>
            <p:cNvPr id="32805" name="TextBox 38"/>
            <p:cNvSpPr txBox="1">
              <a:spLocks noChangeArrowheads="1"/>
            </p:cNvSpPr>
            <p:nvPr/>
          </p:nvSpPr>
          <p:spPr bwMode="auto">
            <a:xfrm>
              <a:off x="454025" y="3970338"/>
              <a:ext cx="13049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Char char="•"/>
                <a:defRPr b="1">
                  <a:solidFill>
                    <a:srgbClr val="790015"/>
                  </a:solidFill>
                  <a:latin typeface="Arial" panose="020B0604020202020204" pitchFamily="34" charset="0"/>
                </a:defRPr>
              </a:lvl1pPr>
              <a:lvl2pPr marL="703263" indent="-265113">
                <a:spcBef>
                  <a:spcPct val="20000"/>
                </a:spcBef>
                <a:buClr>
                  <a:srgbClr val="0000CC"/>
                </a:buClr>
                <a:buChar char="–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2pPr>
              <a:lvl3pPr marL="1084263" indent="-219075">
                <a:spcBef>
                  <a:spcPct val="20000"/>
                </a:spcBef>
                <a:buClr>
                  <a:srgbClr val="0000CC"/>
                </a:buClr>
                <a:buChar char="•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rPr>
                <a:t>1 Exabyte</a:t>
              </a:r>
            </a:p>
          </p:txBody>
        </p:sp>
        <p:sp>
          <p:nvSpPr>
            <p:cNvPr id="32806" name="TextBox 39"/>
            <p:cNvSpPr txBox="1">
              <a:spLocks noChangeArrowheads="1"/>
            </p:cNvSpPr>
            <p:nvPr/>
          </p:nvSpPr>
          <p:spPr bwMode="auto">
            <a:xfrm>
              <a:off x="454025" y="5532438"/>
              <a:ext cx="13049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Char char="•"/>
                <a:defRPr b="1">
                  <a:solidFill>
                    <a:srgbClr val="790015"/>
                  </a:solidFill>
                  <a:latin typeface="Arial" panose="020B0604020202020204" pitchFamily="34" charset="0"/>
                </a:defRPr>
              </a:lvl1pPr>
              <a:lvl2pPr marL="703263" indent="-265113">
                <a:spcBef>
                  <a:spcPct val="20000"/>
                </a:spcBef>
                <a:buClr>
                  <a:srgbClr val="0000CC"/>
                </a:buClr>
                <a:buChar char="–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2pPr>
              <a:lvl3pPr marL="1084263" indent="-219075">
                <a:spcBef>
                  <a:spcPct val="20000"/>
                </a:spcBef>
                <a:buClr>
                  <a:srgbClr val="0000CC"/>
                </a:buClr>
                <a:buChar char="•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rPr>
                <a:t>1 Petabyte</a:t>
              </a:r>
            </a:p>
          </p:txBody>
        </p:sp>
        <p:sp>
          <p:nvSpPr>
            <p:cNvPr id="32807" name="TextBox 41"/>
            <p:cNvSpPr txBox="1">
              <a:spLocks noChangeArrowheads="1"/>
            </p:cNvSpPr>
            <p:nvPr/>
          </p:nvSpPr>
          <p:spPr bwMode="auto">
            <a:xfrm>
              <a:off x="134938" y="5970588"/>
              <a:ext cx="1917700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Char char="•"/>
                <a:defRPr b="1">
                  <a:solidFill>
                    <a:srgbClr val="790015"/>
                  </a:solidFill>
                  <a:latin typeface="Arial" panose="020B0604020202020204" pitchFamily="34" charset="0"/>
                </a:defRPr>
              </a:lvl1pPr>
              <a:lvl2pPr marL="703263" indent="-265113">
                <a:spcBef>
                  <a:spcPct val="20000"/>
                </a:spcBef>
                <a:buClr>
                  <a:srgbClr val="0000CC"/>
                </a:buClr>
                <a:buChar char="–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2pPr>
              <a:lvl3pPr marL="1084263" indent="-219075">
                <a:spcBef>
                  <a:spcPct val="20000"/>
                </a:spcBef>
                <a:buClr>
                  <a:srgbClr val="0000CC"/>
                </a:buClr>
                <a:buChar char="•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200">
                  <a:solidFill>
                    <a:srgbClr val="7F7F7F"/>
                  </a:solidFill>
                  <a:latin typeface="Calibri" panose="020F0502020204030204" pitchFamily="34" charset="0"/>
                  <a:ea typeface="MS PGothic" panose="020B0600070205080204" pitchFamily="34" charset="-128"/>
                </a:rPr>
                <a:t>1 Petabyte  ==  1000 TB</a:t>
              </a:r>
            </a:p>
          </p:txBody>
        </p:sp>
        <p:sp>
          <p:nvSpPr>
            <p:cNvPr id="32808" name="TextBox 42"/>
            <p:cNvSpPr txBox="1">
              <a:spLocks noChangeArrowheads="1"/>
            </p:cNvSpPr>
            <p:nvPr/>
          </p:nvSpPr>
          <p:spPr bwMode="auto">
            <a:xfrm>
              <a:off x="1947863" y="5832475"/>
              <a:ext cx="10477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Char char="•"/>
                <a:defRPr b="1">
                  <a:solidFill>
                    <a:srgbClr val="790015"/>
                  </a:solidFill>
                  <a:latin typeface="Arial" panose="020B0604020202020204" pitchFamily="34" charset="0"/>
                </a:defRPr>
              </a:lvl1pPr>
              <a:lvl2pPr marL="703263" indent="-265113">
                <a:spcBef>
                  <a:spcPct val="20000"/>
                </a:spcBef>
                <a:buClr>
                  <a:srgbClr val="0000CC"/>
                </a:buClr>
                <a:buChar char="–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2pPr>
              <a:lvl3pPr marL="1084263" indent="-219075">
                <a:spcBef>
                  <a:spcPct val="20000"/>
                </a:spcBef>
                <a:buClr>
                  <a:srgbClr val="0000CC"/>
                </a:buClr>
                <a:buChar char="•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rPr>
                <a:t>2002</a:t>
              </a:r>
            </a:p>
          </p:txBody>
        </p:sp>
        <p:sp>
          <p:nvSpPr>
            <p:cNvPr id="43" name="Regular Pentagon 42"/>
            <p:cNvSpPr>
              <a:spLocks noChangeArrowheads="1"/>
            </p:cNvSpPr>
            <p:nvPr/>
          </p:nvSpPr>
          <p:spPr bwMode="auto">
            <a:xfrm>
              <a:off x="2411413" y="3943350"/>
              <a:ext cx="171450" cy="144463"/>
            </a:xfrm>
            <a:prstGeom prst="pentagon">
              <a:avLst/>
            </a:prstGeom>
            <a:solidFill>
              <a:srgbClr val="008000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" name="Regular Pentagon 43"/>
            <p:cNvSpPr>
              <a:spLocks noChangeArrowheads="1"/>
            </p:cNvSpPr>
            <p:nvPr/>
          </p:nvSpPr>
          <p:spPr bwMode="auto">
            <a:xfrm>
              <a:off x="7856538" y="2470150"/>
              <a:ext cx="173037" cy="144463"/>
            </a:xfrm>
            <a:prstGeom prst="pentagon">
              <a:avLst/>
            </a:prstGeom>
            <a:solidFill>
              <a:srgbClr val="008000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811" name="TextBox 44"/>
            <p:cNvSpPr txBox="1">
              <a:spLocks noChangeArrowheads="1"/>
            </p:cNvSpPr>
            <p:nvPr/>
          </p:nvSpPr>
          <p:spPr bwMode="auto">
            <a:xfrm>
              <a:off x="4956175" y="5832475"/>
              <a:ext cx="10461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Char char="•"/>
                <a:defRPr b="1">
                  <a:solidFill>
                    <a:srgbClr val="790015"/>
                  </a:solidFill>
                  <a:latin typeface="Arial" panose="020B0604020202020204" pitchFamily="34" charset="0"/>
                </a:defRPr>
              </a:lvl1pPr>
              <a:lvl2pPr marL="703263" indent="-265113">
                <a:spcBef>
                  <a:spcPct val="20000"/>
                </a:spcBef>
                <a:buClr>
                  <a:srgbClr val="0000CC"/>
                </a:buClr>
                <a:buChar char="–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2pPr>
              <a:lvl3pPr marL="1084263" indent="-219075">
                <a:spcBef>
                  <a:spcPct val="20000"/>
                </a:spcBef>
                <a:buClr>
                  <a:srgbClr val="0000CC"/>
                </a:buClr>
                <a:buChar char="•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rPr>
                <a:t>2009</a:t>
              </a:r>
            </a:p>
          </p:txBody>
        </p:sp>
        <p:sp>
          <p:nvSpPr>
            <p:cNvPr id="46" name="Regular Pentagon 45"/>
            <p:cNvSpPr>
              <a:spLocks noChangeArrowheads="1"/>
            </p:cNvSpPr>
            <p:nvPr/>
          </p:nvSpPr>
          <p:spPr bwMode="auto">
            <a:xfrm>
              <a:off x="5326063" y="2776538"/>
              <a:ext cx="173037" cy="146050"/>
            </a:xfrm>
            <a:prstGeom prst="pentagon">
              <a:avLst/>
            </a:prstGeom>
            <a:solidFill>
              <a:srgbClr val="008000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7" name="Regular Pentagon 46"/>
            <p:cNvSpPr>
              <a:spLocks noChangeArrowheads="1"/>
            </p:cNvSpPr>
            <p:nvPr/>
          </p:nvSpPr>
          <p:spPr bwMode="auto">
            <a:xfrm>
              <a:off x="4087813" y="3522663"/>
              <a:ext cx="171450" cy="146050"/>
            </a:xfrm>
            <a:prstGeom prst="pentagon">
              <a:avLst/>
            </a:prstGeom>
            <a:solidFill>
              <a:srgbClr val="008000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814" name="TextBox 49"/>
            <p:cNvSpPr txBox="1">
              <a:spLocks noChangeArrowheads="1"/>
            </p:cNvSpPr>
            <p:nvPr/>
          </p:nvSpPr>
          <p:spPr bwMode="auto">
            <a:xfrm>
              <a:off x="3721100" y="5832475"/>
              <a:ext cx="10461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Char char="•"/>
                <a:defRPr b="1">
                  <a:solidFill>
                    <a:srgbClr val="790015"/>
                  </a:solidFill>
                  <a:latin typeface="Arial" panose="020B0604020202020204" pitchFamily="34" charset="0"/>
                </a:defRPr>
              </a:lvl1pPr>
              <a:lvl2pPr marL="703263" indent="-265113">
                <a:spcBef>
                  <a:spcPct val="20000"/>
                </a:spcBef>
                <a:buClr>
                  <a:srgbClr val="0000CC"/>
                </a:buClr>
                <a:buChar char="–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2pPr>
              <a:lvl3pPr marL="1084263" indent="-219075">
                <a:spcBef>
                  <a:spcPct val="20000"/>
                </a:spcBef>
                <a:buClr>
                  <a:srgbClr val="0000CC"/>
                </a:buClr>
                <a:buChar char="•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rPr>
                <a:t>2006</a:t>
              </a:r>
            </a:p>
          </p:txBody>
        </p:sp>
        <p:sp>
          <p:nvSpPr>
            <p:cNvPr id="32815" name="TextBox 50"/>
            <p:cNvSpPr txBox="1">
              <a:spLocks noChangeArrowheads="1"/>
            </p:cNvSpPr>
            <p:nvPr/>
          </p:nvSpPr>
          <p:spPr bwMode="auto">
            <a:xfrm>
              <a:off x="5789613" y="5832475"/>
              <a:ext cx="104616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Char char="•"/>
                <a:defRPr b="1">
                  <a:solidFill>
                    <a:srgbClr val="790015"/>
                  </a:solidFill>
                  <a:latin typeface="Arial" panose="020B0604020202020204" pitchFamily="34" charset="0"/>
                </a:defRPr>
              </a:lvl1pPr>
              <a:lvl2pPr marL="703263" indent="-265113">
                <a:spcBef>
                  <a:spcPct val="20000"/>
                </a:spcBef>
                <a:buClr>
                  <a:srgbClr val="0000CC"/>
                </a:buClr>
                <a:buChar char="–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2pPr>
              <a:lvl3pPr marL="1084263" indent="-219075">
                <a:spcBef>
                  <a:spcPct val="20000"/>
                </a:spcBef>
                <a:buClr>
                  <a:srgbClr val="0000CC"/>
                </a:buClr>
                <a:buChar char="•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rPr>
                <a:t>2011</a:t>
              </a:r>
            </a:p>
          </p:txBody>
        </p:sp>
        <p:sp>
          <p:nvSpPr>
            <p:cNvPr id="50" name="Regular Pentagon 49"/>
            <p:cNvSpPr>
              <a:spLocks noChangeArrowheads="1"/>
            </p:cNvSpPr>
            <p:nvPr/>
          </p:nvSpPr>
          <p:spPr bwMode="auto">
            <a:xfrm>
              <a:off x="6200775" y="2608263"/>
              <a:ext cx="173038" cy="144462"/>
            </a:xfrm>
            <a:prstGeom prst="pentagon">
              <a:avLst/>
            </a:prstGeom>
            <a:solidFill>
              <a:srgbClr val="008000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1947863" y="5735638"/>
              <a:ext cx="6919912" cy="0"/>
            </a:xfrm>
            <a:prstGeom prst="line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958975" y="5470525"/>
              <a:ext cx="6918325" cy="0"/>
            </a:xfrm>
            <a:prstGeom prst="line">
              <a:avLst/>
            </a:prstGeom>
            <a:ln w="28575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819" name="Rectangle 52"/>
            <p:cNvSpPr>
              <a:spLocks noChangeArrowheads="1"/>
            </p:cNvSpPr>
            <p:nvPr/>
          </p:nvSpPr>
          <p:spPr bwMode="auto">
            <a:xfrm>
              <a:off x="2519363" y="3956050"/>
              <a:ext cx="36671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Char char="•"/>
                <a:defRPr b="1">
                  <a:solidFill>
                    <a:srgbClr val="790015"/>
                  </a:solidFill>
                  <a:latin typeface="Arial" panose="020B0604020202020204" pitchFamily="34" charset="0"/>
                </a:defRPr>
              </a:lvl1pPr>
              <a:lvl2pPr marL="703263" indent="-265113">
                <a:spcBef>
                  <a:spcPct val="20000"/>
                </a:spcBef>
                <a:buClr>
                  <a:srgbClr val="0000CC"/>
                </a:buClr>
                <a:buChar char="–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2pPr>
              <a:lvl3pPr marL="1084263" indent="-219075">
                <a:spcBef>
                  <a:spcPct val="20000"/>
                </a:spcBef>
                <a:buClr>
                  <a:srgbClr val="0000CC"/>
                </a:buClr>
                <a:buChar char="•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rPr>
                <a:t>5 EB</a:t>
              </a: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2820" name="Rectangle 53"/>
            <p:cNvSpPr>
              <a:spLocks noChangeArrowheads="1"/>
            </p:cNvSpPr>
            <p:nvPr/>
          </p:nvSpPr>
          <p:spPr bwMode="auto">
            <a:xfrm>
              <a:off x="4219575" y="3519488"/>
              <a:ext cx="4699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Char char="•"/>
                <a:defRPr b="1">
                  <a:solidFill>
                    <a:srgbClr val="790015"/>
                  </a:solidFill>
                  <a:latin typeface="Arial" panose="020B0604020202020204" pitchFamily="34" charset="0"/>
                </a:defRPr>
              </a:lvl1pPr>
              <a:lvl2pPr marL="703263" indent="-265113">
                <a:spcBef>
                  <a:spcPct val="20000"/>
                </a:spcBef>
                <a:buClr>
                  <a:srgbClr val="0000CC"/>
                </a:buClr>
                <a:buChar char="–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2pPr>
              <a:lvl3pPr marL="1084263" indent="-219075">
                <a:spcBef>
                  <a:spcPct val="20000"/>
                </a:spcBef>
                <a:buClr>
                  <a:srgbClr val="0000CC"/>
                </a:buClr>
                <a:buChar char="•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rPr>
                <a:t>161 EB</a:t>
              </a: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2821" name="Rectangle 54"/>
            <p:cNvSpPr>
              <a:spLocks noChangeArrowheads="1"/>
            </p:cNvSpPr>
            <p:nvPr/>
          </p:nvSpPr>
          <p:spPr bwMode="auto">
            <a:xfrm>
              <a:off x="4956175" y="2828925"/>
              <a:ext cx="469900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Char char="•"/>
                <a:defRPr b="1">
                  <a:solidFill>
                    <a:srgbClr val="790015"/>
                  </a:solidFill>
                  <a:latin typeface="Arial" panose="020B0604020202020204" pitchFamily="34" charset="0"/>
                </a:defRPr>
              </a:lvl1pPr>
              <a:lvl2pPr marL="703263" indent="-265113">
                <a:spcBef>
                  <a:spcPct val="20000"/>
                </a:spcBef>
                <a:buClr>
                  <a:srgbClr val="0000CC"/>
                </a:buClr>
                <a:buChar char="–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2pPr>
              <a:lvl3pPr marL="1084263" indent="-219075">
                <a:spcBef>
                  <a:spcPct val="20000"/>
                </a:spcBef>
                <a:buClr>
                  <a:srgbClr val="0000CC"/>
                </a:buClr>
                <a:buChar char="•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rPr>
                <a:t>800 EB</a:t>
              </a: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2822" name="Rectangle 55"/>
            <p:cNvSpPr>
              <a:spLocks noChangeArrowheads="1"/>
            </p:cNvSpPr>
            <p:nvPr/>
          </p:nvSpPr>
          <p:spPr bwMode="auto">
            <a:xfrm>
              <a:off x="5870575" y="2482850"/>
              <a:ext cx="4413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Char char="•"/>
                <a:defRPr b="1">
                  <a:solidFill>
                    <a:srgbClr val="790015"/>
                  </a:solidFill>
                  <a:latin typeface="Arial" panose="020B0604020202020204" pitchFamily="34" charset="0"/>
                </a:defRPr>
              </a:lvl1pPr>
              <a:lvl2pPr marL="703263" indent="-265113">
                <a:spcBef>
                  <a:spcPct val="20000"/>
                </a:spcBef>
                <a:buClr>
                  <a:srgbClr val="0000CC"/>
                </a:buClr>
                <a:buChar char="–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2pPr>
              <a:lvl3pPr marL="1084263" indent="-219075">
                <a:spcBef>
                  <a:spcPct val="20000"/>
                </a:spcBef>
                <a:buClr>
                  <a:srgbClr val="0000CC"/>
                </a:buClr>
                <a:buChar char="•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rPr>
                <a:t>1.8 ZB</a:t>
              </a: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2823" name="Rectangle 56"/>
            <p:cNvSpPr>
              <a:spLocks noChangeArrowheads="1"/>
            </p:cNvSpPr>
            <p:nvPr/>
          </p:nvSpPr>
          <p:spPr bwMode="auto">
            <a:xfrm>
              <a:off x="7948613" y="2500313"/>
              <a:ext cx="441325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Char char="•"/>
                <a:defRPr b="1">
                  <a:solidFill>
                    <a:srgbClr val="790015"/>
                  </a:solidFill>
                  <a:latin typeface="Arial" panose="020B0604020202020204" pitchFamily="34" charset="0"/>
                </a:defRPr>
              </a:lvl1pPr>
              <a:lvl2pPr marL="703263" indent="-265113">
                <a:spcBef>
                  <a:spcPct val="20000"/>
                </a:spcBef>
                <a:buClr>
                  <a:srgbClr val="0000CC"/>
                </a:buClr>
                <a:buChar char="–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2pPr>
              <a:lvl3pPr marL="1084263" indent="-219075">
                <a:spcBef>
                  <a:spcPct val="20000"/>
                </a:spcBef>
                <a:buClr>
                  <a:srgbClr val="0000CC"/>
                </a:buClr>
                <a:buChar char="•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rPr>
                <a:t>8.0 ZB</a:t>
              </a: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2824" name="Rectangle 57"/>
            <p:cNvSpPr>
              <a:spLocks noChangeArrowheads="1"/>
            </p:cNvSpPr>
            <p:nvPr/>
          </p:nvSpPr>
          <p:spPr bwMode="auto">
            <a:xfrm>
              <a:off x="8656638" y="5722938"/>
              <a:ext cx="420687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Char char="•"/>
                <a:defRPr b="1">
                  <a:solidFill>
                    <a:srgbClr val="790015"/>
                  </a:solidFill>
                  <a:latin typeface="Arial" panose="020B0604020202020204" pitchFamily="34" charset="0"/>
                </a:defRPr>
              </a:lvl1pPr>
              <a:lvl2pPr marL="703263" indent="-265113">
                <a:spcBef>
                  <a:spcPct val="20000"/>
                </a:spcBef>
                <a:buClr>
                  <a:srgbClr val="0000CC"/>
                </a:buClr>
                <a:buChar char="–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2pPr>
              <a:lvl3pPr marL="1084263" indent="-219075">
                <a:spcBef>
                  <a:spcPct val="20000"/>
                </a:spcBef>
                <a:buClr>
                  <a:srgbClr val="0000CC"/>
                </a:buClr>
                <a:buChar char="•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rPr>
                <a:t>14 PB</a:t>
              </a: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2825" name="Rectangle 58"/>
            <p:cNvSpPr>
              <a:spLocks noChangeArrowheads="1"/>
            </p:cNvSpPr>
            <p:nvPr/>
          </p:nvSpPr>
          <p:spPr bwMode="auto">
            <a:xfrm>
              <a:off x="8656638" y="5435600"/>
              <a:ext cx="42068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Char char="•"/>
                <a:defRPr b="1">
                  <a:solidFill>
                    <a:srgbClr val="790015"/>
                  </a:solidFill>
                  <a:latin typeface="Arial" panose="020B0604020202020204" pitchFamily="34" charset="0"/>
                </a:defRPr>
              </a:lvl1pPr>
              <a:lvl2pPr marL="703263" indent="-265113">
                <a:spcBef>
                  <a:spcPct val="20000"/>
                </a:spcBef>
                <a:buClr>
                  <a:srgbClr val="0000CC"/>
                </a:buClr>
                <a:buChar char="–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2pPr>
              <a:lvl3pPr marL="1084263" indent="-219075">
                <a:spcBef>
                  <a:spcPct val="20000"/>
                </a:spcBef>
                <a:buClr>
                  <a:srgbClr val="0000CC"/>
                </a:buClr>
                <a:buChar char="•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rPr>
                <a:t>60 PB</a:t>
              </a: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2826" name="Rectangle 59"/>
            <p:cNvSpPr>
              <a:spLocks noChangeArrowheads="1"/>
            </p:cNvSpPr>
            <p:nvPr/>
          </p:nvSpPr>
          <p:spPr bwMode="auto">
            <a:xfrm>
              <a:off x="4845050" y="3144838"/>
              <a:ext cx="258127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Char char="•"/>
                <a:defRPr b="1">
                  <a:solidFill>
                    <a:srgbClr val="790015"/>
                  </a:solidFill>
                  <a:latin typeface="Arial" panose="020B0604020202020204" pitchFamily="34" charset="0"/>
                </a:defRPr>
              </a:lvl1pPr>
              <a:lvl2pPr marL="703263" indent="-265113">
                <a:spcBef>
                  <a:spcPct val="20000"/>
                </a:spcBef>
                <a:buClr>
                  <a:srgbClr val="0000CC"/>
                </a:buClr>
                <a:buChar char="–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2pPr>
              <a:lvl3pPr marL="1084263" indent="-219075">
                <a:spcBef>
                  <a:spcPct val="20000"/>
                </a:spcBef>
                <a:buClr>
                  <a:srgbClr val="0000CC"/>
                </a:buClr>
                <a:buChar char="•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>
                  <a:solidFill>
                    <a:srgbClr val="008000"/>
                  </a:solidFill>
                  <a:latin typeface="Calibri" panose="020F0502020204030204" pitchFamily="34" charset="0"/>
                  <a:ea typeface="MS PGothic" panose="020B0600070205080204" pitchFamily="34" charset="-128"/>
                </a:rPr>
                <a:t>Data produced each year</a:t>
              </a:r>
            </a:p>
          </p:txBody>
        </p:sp>
        <p:sp>
          <p:nvSpPr>
            <p:cNvPr id="32827" name="Rectangle 60"/>
            <p:cNvSpPr>
              <a:spLocks noChangeArrowheads="1"/>
            </p:cNvSpPr>
            <p:nvPr/>
          </p:nvSpPr>
          <p:spPr bwMode="auto">
            <a:xfrm>
              <a:off x="5665788" y="5208588"/>
              <a:ext cx="2573337" cy="32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Char char="•"/>
                <a:defRPr b="1">
                  <a:solidFill>
                    <a:srgbClr val="790015"/>
                  </a:solidFill>
                  <a:latin typeface="Arial" panose="020B0604020202020204" pitchFamily="34" charset="0"/>
                </a:defRPr>
              </a:lvl1pPr>
              <a:lvl2pPr marL="703263" indent="-265113">
                <a:spcBef>
                  <a:spcPct val="20000"/>
                </a:spcBef>
                <a:buClr>
                  <a:srgbClr val="0000CC"/>
                </a:buClr>
                <a:buChar char="–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2pPr>
              <a:lvl3pPr marL="1084263" indent="-219075">
                <a:spcBef>
                  <a:spcPct val="20000"/>
                </a:spcBef>
                <a:buClr>
                  <a:srgbClr val="0000CC"/>
                </a:buClr>
                <a:buChar char="•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Calibri" panose="020F0502020204030204" pitchFamily="34" charset="0"/>
                  <a:ea typeface="MS PGothic" panose="020B0600070205080204" pitchFamily="34" charset="-128"/>
                </a:rPr>
                <a:t>100-years of HD video + audio</a:t>
              </a:r>
            </a:p>
          </p:txBody>
        </p:sp>
        <p:sp>
          <p:nvSpPr>
            <p:cNvPr id="32828" name="Rectangle 61"/>
            <p:cNvSpPr>
              <a:spLocks noChangeArrowheads="1"/>
            </p:cNvSpPr>
            <p:nvPr/>
          </p:nvSpPr>
          <p:spPr bwMode="auto">
            <a:xfrm>
              <a:off x="2268538" y="5473700"/>
              <a:ext cx="2049462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Char char="•"/>
                <a:defRPr b="1">
                  <a:solidFill>
                    <a:srgbClr val="790015"/>
                  </a:solidFill>
                  <a:latin typeface="Arial" panose="020B0604020202020204" pitchFamily="34" charset="0"/>
                </a:defRPr>
              </a:lvl1pPr>
              <a:lvl2pPr marL="703263" indent="-265113">
                <a:spcBef>
                  <a:spcPct val="20000"/>
                </a:spcBef>
                <a:buClr>
                  <a:srgbClr val="0000CC"/>
                </a:buClr>
                <a:buChar char="–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2pPr>
              <a:lvl3pPr marL="1084263" indent="-219075">
                <a:spcBef>
                  <a:spcPct val="20000"/>
                </a:spcBef>
                <a:buClr>
                  <a:srgbClr val="0000CC"/>
                </a:buClr>
                <a:buChar char="•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alibri" panose="020F0502020204030204" pitchFamily="34" charset="0"/>
                  <a:ea typeface="MS PGothic" panose="020B0600070205080204" pitchFamily="34" charset="-128"/>
                </a:rPr>
                <a:t>Human brain's capacity</a:t>
              </a:r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328613" y="1138238"/>
              <a:ext cx="7994650" cy="0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658938" y="5226050"/>
              <a:ext cx="7215187" cy="0"/>
            </a:xfrm>
            <a:prstGeom prst="line">
              <a:avLst/>
            </a:prstGeom>
            <a:ln w="28575" cmpd="sng">
              <a:solidFill>
                <a:schemeClr val="tx1"/>
              </a:solidFill>
              <a:headEnd type="triangle" w="lg" len="lg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831" name="Rectangle 65"/>
            <p:cNvSpPr>
              <a:spLocks noChangeArrowheads="1"/>
            </p:cNvSpPr>
            <p:nvPr/>
          </p:nvSpPr>
          <p:spPr bwMode="auto">
            <a:xfrm>
              <a:off x="8616950" y="5033963"/>
              <a:ext cx="4699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Char char="•"/>
                <a:defRPr b="1">
                  <a:solidFill>
                    <a:srgbClr val="790015"/>
                  </a:solidFill>
                  <a:latin typeface="Arial" panose="020B0604020202020204" pitchFamily="34" charset="0"/>
                </a:defRPr>
              </a:lvl1pPr>
              <a:lvl2pPr marL="703263" indent="-265113">
                <a:spcBef>
                  <a:spcPct val="20000"/>
                </a:spcBef>
                <a:buClr>
                  <a:srgbClr val="0000CC"/>
                </a:buClr>
                <a:buChar char="–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2pPr>
              <a:lvl3pPr marL="1084263" indent="-219075">
                <a:spcBef>
                  <a:spcPct val="20000"/>
                </a:spcBef>
                <a:buClr>
                  <a:srgbClr val="0000CC"/>
                </a:buClr>
                <a:buChar char="•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800">
                  <a:solidFill>
                    <a:srgbClr val="000000"/>
                  </a:solidFill>
                  <a:latin typeface="Calibri" panose="020F0502020204030204" pitchFamily="34" charset="0"/>
                  <a:ea typeface="MS PGothic" panose="020B0600070205080204" pitchFamily="34" charset="-128"/>
                </a:rPr>
                <a:t>120 PB</a:t>
              </a: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2832" name="TextBox 86"/>
            <p:cNvSpPr txBox="1">
              <a:spLocks noChangeArrowheads="1"/>
            </p:cNvSpPr>
            <p:nvPr/>
          </p:nvSpPr>
          <p:spPr bwMode="auto">
            <a:xfrm rot="5400000">
              <a:off x="7796213" y="3041650"/>
              <a:ext cx="19177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Char char="•"/>
                <a:defRPr b="1">
                  <a:solidFill>
                    <a:srgbClr val="790015"/>
                  </a:solidFill>
                  <a:latin typeface="Arial" panose="020B0604020202020204" pitchFamily="34" charset="0"/>
                </a:defRPr>
              </a:lvl1pPr>
              <a:lvl2pPr marL="703263" indent="-265113">
                <a:spcBef>
                  <a:spcPct val="20000"/>
                </a:spcBef>
                <a:buClr>
                  <a:srgbClr val="0000CC"/>
                </a:buClr>
                <a:buChar char="–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2pPr>
              <a:lvl3pPr marL="1084263" indent="-219075">
                <a:spcBef>
                  <a:spcPct val="20000"/>
                </a:spcBef>
                <a:buClr>
                  <a:srgbClr val="0000CC"/>
                </a:buClr>
                <a:buChar char="•"/>
                <a:defRPr sz="1600" b="1">
                  <a:solidFill>
                    <a:srgbClr val="00279F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200">
                  <a:solidFill>
                    <a:srgbClr val="7F7F7F"/>
                  </a:solidFill>
                  <a:latin typeface="Calibri" panose="020F0502020204030204" pitchFamily="34" charset="0"/>
                  <a:ea typeface="MS PGothic" panose="020B0600070205080204" pitchFamily="34" charset="-128"/>
                </a:rPr>
                <a:t>logarithmic   scale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37468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5" descr="Image result for senso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14475"/>
            <a:ext cx="110807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TextBox 1"/>
          <p:cNvSpPr txBox="1">
            <a:spLocks noChangeArrowheads="1"/>
          </p:cNvSpPr>
          <p:nvPr/>
        </p:nvSpPr>
        <p:spPr bwMode="auto">
          <a:xfrm>
            <a:off x="1504950" y="2895600"/>
            <a:ext cx="9937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Sensors</a:t>
            </a:r>
          </a:p>
        </p:txBody>
      </p:sp>
      <p:sp>
        <p:nvSpPr>
          <p:cNvPr id="33796" name="AutoShape 7" descr="Image result for Social network icon"/>
          <p:cNvSpPr>
            <a:spLocks noChangeAspect="1" noChangeArrowheads="1"/>
          </p:cNvSpPr>
          <p:nvPr/>
        </p:nvSpPr>
        <p:spPr bwMode="auto">
          <a:xfrm>
            <a:off x="14922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379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Source of Big Data</a:t>
            </a:r>
          </a:p>
        </p:txBody>
      </p:sp>
      <p:pic>
        <p:nvPicPr>
          <p:cNvPr id="33798" name="Picture 11" descr="Image result for Social network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525" y="1514475"/>
            <a:ext cx="131127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TextBox 9"/>
          <p:cNvSpPr txBox="1">
            <a:spLocks noChangeArrowheads="1"/>
          </p:cNvSpPr>
          <p:nvPr/>
        </p:nvSpPr>
        <p:spPr bwMode="auto">
          <a:xfrm>
            <a:off x="3276600" y="2917825"/>
            <a:ext cx="17700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Social Networks</a:t>
            </a:r>
          </a:p>
        </p:txBody>
      </p:sp>
      <p:pic>
        <p:nvPicPr>
          <p:cNvPr id="33800" name="Picture 13" descr="Image result for business transaction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688" y="1673225"/>
            <a:ext cx="1524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1" name="TextBox 11"/>
          <p:cNvSpPr txBox="1">
            <a:spLocks noChangeArrowheads="1"/>
          </p:cNvSpPr>
          <p:nvPr/>
        </p:nvSpPr>
        <p:spPr bwMode="auto">
          <a:xfrm>
            <a:off x="5564188" y="2922588"/>
            <a:ext cx="24161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Business Transactions</a:t>
            </a:r>
          </a:p>
        </p:txBody>
      </p:sp>
      <p:pic>
        <p:nvPicPr>
          <p:cNvPr id="33802" name="Picture 15" descr="Image result for Genetics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5" y="3836988"/>
            <a:ext cx="1108075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3" name="TextBox 13"/>
          <p:cNvSpPr txBox="1">
            <a:spLocks noChangeArrowheads="1"/>
          </p:cNvSpPr>
          <p:nvPr/>
        </p:nvSpPr>
        <p:spPr bwMode="auto">
          <a:xfrm>
            <a:off x="1444625" y="5205413"/>
            <a:ext cx="10509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Genetics</a:t>
            </a:r>
          </a:p>
        </p:txBody>
      </p:sp>
      <p:pic>
        <p:nvPicPr>
          <p:cNvPr id="33804" name="Picture 19" descr="Image result for CERN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0" y="4049713"/>
            <a:ext cx="1993900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5" name="TextBox 16"/>
          <p:cNvSpPr txBox="1">
            <a:spLocks noChangeArrowheads="1"/>
          </p:cNvSpPr>
          <p:nvPr/>
        </p:nvSpPr>
        <p:spPr bwMode="auto">
          <a:xfrm>
            <a:off x="8574088" y="8669338"/>
            <a:ext cx="14827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Physics Experiments</a:t>
            </a:r>
          </a:p>
        </p:txBody>
      </p:sp>
      <p:pic>
        <p:nvPicPr>
          <p:cNvPr id="33806" name="Picture 21" descr="Image result for biomedical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25" y="3832225"/>
            <a:ext cx="1627188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7" name="TextBox 18"/>
          <p:cNvSpPr txBox="1">
            <a:spLocks noChangeArrowheads="1"/>
          </p:cNvSpPr>
          <p:nvPr/>
        </p:nvSpPr>
        <p:spPr bwMode="auto">
          <a:xfrm>
            <a:off x="3136900" y="5205413"/>
            <a:ext cx="22256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Physics experiments</a:t>
            </a:r>
          </a:p>
        </p:txBody>
      </p:sp>
      <p:sp>
        <p:nvSpPr>
          <p:cNvPr id="33808" name="TextBox 20"/>
          <p:cNvSpPr txBox="1">
            <a:spLocks noChangeArrowheads="1"/>
          </p:cNvSpPr>
          <p:nvPr/>
        </p:nvSpPr>
        <p:spPr bwMode="auto">
          <a:xfrm>
            <a:off x="6111875" y="5224463"/>
            <a:ext cx="12795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Biomedical</a:t>
            </a:r>
          </a:p>
        </p:txBody>
      </p:sp>
    </p:spTree>
    <p:extLst>
      <p:ext uri="{BB962C8B-B14F-4D97-AF65-F5344CB8AC3E}">
        <p14:creationId xmlns:p14="http://schemas.microsoft.com/office/powerpoint/2010/main" val="1498490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kaggle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" y="1484784"/>
            <a:ext cx="9144000" cy="433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30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Now it is the BEST time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Clr>
                <a:srgbClr val="800000"/>
              </a:buClr>
            </a:pPr>
            <a:r>
              <a:rPr lang="en-US" altLang="zh-CN">
                <a:solidFill>
                  <a:srgbClr val="800000"/>
                </a:solidFill>
                <a:ea typeface="SimSun" panose="02010600030101010101" pitchFamily="2" charset="-122"/>
              </a:rPr>
              <a:t>Time is Right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>
                <a:solidFill>
                  <a:srgbClr val="0000CC"/>
                </a:solidFill>
                <a:ea typeface="SimSun" panose="02010600030101010101" pitchFamily="2" charset="-122"/>
              </a:rPr>
              <a:t>Better Understanding of Human Cognition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>
                <a:solidFill>
                  <a:srgbClr val="0000CC"/>
                </a:solidFill>
                <a:ea typeface="SimSun" panose="02010600030101010101" pitchFamily="2" charset="-122"/>
              </a:rPr>
              <a:t>Recent progress in algorithms and theory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zh-CN">
                <a:solidFill>
                  <a:srgbClr val="0000CC"/>
                </a:solidFill>
                <a:ea typeface="SimSun" panose="02010600030101010101" pitchFamily="2" charset="-122"/>
              </a:rPr>
              <a:t>Deep Learning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zh-CN">
                <a:solidFill>
                  <a:srgbClr val="0000CC"/>
                </a:solidFill>
                <a:ea typeface="SimSun" panose="02010600030101010101" pitchFamily="2" charset="-122"/>
              </a:rPr>
              <a:t>Recommendation Systems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>
                <a:solidFill>
                  <a:srgbClr val="0000CC"/>
                </a:solidFill>
                <a:ea typeface="SimSun" panose="02010600030101010101" pitchFamily="2" charset="-122"/>
              </a:rPr>
              <a:t>Rapidly growing volume of data from various sources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>
                <a:solidFill>
                  <a:srgbClr val="0000CC"/>
                </a:solidFill>
                <a:ea typeface="SimSun" panose="02010600030101010101" pitchFamily="2" charset="-122"/>
              </a:rPr>
              <a:t>Available computational power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zh-CN">
                <a:solidFill>
                  <a:srgbClr val="0000CC"/>
                </a:solidFill>
                <a:ea typeface="SimSun" panose="02010600030101010101" pitchFamily="2" charset="-122"/>
              </a:rPr>
              <a:t>Large-scale parallel/distributed computing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>
                <a:solidFill>
                  <a:srgbClr val="0000CC"/>
                </a:solidFill>
                <a:ea typeface="SimSun" panose="02010600030101010101" pitchFamily="2" charset="-122"/>
              </a:rPr>
              <a:t>Growth and interest of AI-based industries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zh-CN">
                <a:solidFill>
                  <a:srgbClr val="0000CC"/>
                </a:solidFill>
                <a:ea typeface="SimSun" panose="02010600030101010101" pitchFamily="2" charset="-122"/>
              </a:rPr>
              <a:t>Google, Intel, Amazon, DeepMind, etc.</a:t>
            </a:r>
          </a:p>
        </p:txBody>
      </p:sp>
    </p:spTree>
    <p:extLst>
      <p:ext uri="{BB962C8B-B14F-4D97-AF65-F5344CB8AC3E}">
        <p14:creationId xmlns:p14="http://schemas.microsoft.com/office/powerpoint/2010/main" val="21130828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  <a:endParaRPr lang="en-US" sz="2400" dirty="0"/>
          </a:p>
          <a:p>
            <a:pPr lvl="1"/>
            <a:r>
              <a:rPr lang="en-US" dirty="0"/>
              <a:t>Turing Test</a:t>
            </a:r>
          </a:p>
          <a:p>
            <a:pPr lvl="1"/>
            <a:r>
              <a:rPr lang="en-US" dirty="0"/>
              <a:t>What AI can do and can’t do today?</a:t>
            </a:r>
          </a:p>
          <a:p>
            <a:r>
              <a:rPr lang="en-US" dirty="0"/>
              <a:t>Machine Learning</a:t>
            </a:r>
          </a:p>
          <a:p>
            <a:pPr lvl="1"/>
            <a:r>
              <a:rPr lang="en-US" dirty="0"/>
              <a:t>Definition</a:t>
            </a:r>
          </a:p>
          <a:p>
            <a:pPr lvl="1"/>
            <a:r>
              <a:rPr lang="en-US" dirty="0"/>
              <a:t>Types of Machine Learning</a:t>
            </a:r>
          </a:p>
          <a:p>
            <a:r>
              <a:rPr lang="en-US" dirty="0"/>
              <a:t>Machine Learning Framework</a:t>
            </a:r>
          </a:p>
          <a:p>
            <a:pPr lvl="1"/>
            <a:r>
              <a:rPr lang="en-US" dirty="0"/>
              <a:t>Representation</a:t>
            </a:r>
          </a:p>
          <a:p>
            <a:pPr lvl="1"/>
            <a:r>
              <a:rPr lang="en-US" dirty="0"/>
              <a:t>Optimization (Minimization)</a:t>
            </a:r>
          </a:p>
          <a:p>
            <a:pPr lvl="1"/>
            <a:r>
              <a:rPr lang="en-US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4383979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introduction to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Brief introduction to Pandas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 err="1"/>
              <a:t>intro_pandas</a:t>
            </a:r>
            <a:endParaRPr lang="en-US" dirty="0"/>
          </a:p>
          <a:p>
            <a:r>
              <a:rPr lang="en-US" dirty="0"/>
              <a:t>Brief introduction to </a:t>
            </a:r>
            <a:r>
              <a:rPr lang="en-US" dirty="0" err="1"/>
              <a:t>Matplotlib</a:t>
            </a:r>
            <a:endParaRPr lang="en-US" dirty="0"/>
          </a:p>
          <a:p>
            <a:pPr lvl="1"/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/>
              <a:t>introductiontoplt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228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sz="2400" dirty="0"/>
              <a:t>Goal of artificial intelligence</a:t>
            </a:r>
          </a:p>
          <a:p>
            <a:pPr lvl="1"/>
            <a:r>
              <a:rPr lang="en-US" sz="2000" dirty="0"/>
              <a:t>Make machines do things that would require intelligence if done by humans</a:t>
            </a:r>
          </a:p>
          <a:p>
            <a:r>
              <a:rPr lang="en-US" sz="2400" dirty="0"/>
              <a:t>Can machine think?</a:t>
            </a:r>
          </a:p>
          <a:p>
            <a:pPr lvl="1"/>
            <a:r>
              <a:rPr lang="en-US" sz="2000" dirty="0"/>
              <a:t>Vitally important</a:t>
            </a:r>
          </a:p>
          <a:p>
            <a:pPr lvl="1"/>
            <a:r>
              <a:rPr lang="en-US" sz="2000" dirty="0"/>
              <a:t>But “thinking” is hard to define</a:t>
            </a:r>
          </a:p>
          <a:p>
            <a:pPr lvl="1"/>
            <a:r>
              <a:rPr lang="en-US" sz="2000" dirty="0"/>
              <a:t>No simple answer of “Yes” or “No”</a:t>
            </a:r>
          </a:p>
          <a:p>
            <a:pPr lvl="1"/>
            <a:r>
              <a:rPr lang="en-US" sz="2000" dirty="0"/>
              <a:t>A fuzzy answer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790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is AI?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altLang="zh-CN" sz="2400" dirty="0"/>
              <a:t>Artificial Intelligence</a:t>
            </a:r>
          </a:p>
          <a:p>
            <a:pPr lvl="1"/>
            <a:r>
              <a:rPr lang="en-US" altLang="zh-CN" sz="2000" dirty="0"/>
              <a:t>Build machines that imitate human intelligence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altLang="zh-CN" sz="1800" dirty="0"/>
              <a:t>Thinking Humanly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altLang="zh-CN" sz="1800" dirty="0"/>
              <a:t>Acting Humanly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altLang="zh-CN" sz="1800" dirty="0"/>
              <a:t>Thinking Rationally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altLang="zh-CN" sz="1800" dirty="0"/>
              <a:t>Acting Rationally</a:t>
            </a:r>
          </a:p>
          <a:p>
            <a:r>
              <a:rPr lang="en-US" altLang="zh-CN" sz="2400" dirty="0"/>
              <a:t>Artificial Intelligence Applications</a:t>
            </a:r>
          </a:p>
          <a:p>
            <a:pPr lvl="1"/>
            <a:r>
              <a:rPr lang="en-US" altLang="zh-CN" sz="2000" dirty="0"/>
              <a:t>Perform tasks done by a person</a:t>
            </a:r>
          </a:p>
          <a:p>
            <a:pPr lvl="1"/>
            <a:r>
              <a:rPr lang="en-US" altLang="zh-CN" sz="2000" dirty="0"/>
              <a:t>But often faster and at a larger scale</a:t>
            </a:r>
          </a:p>
        </p:txBody>
      </p:sp>
    </p:spTree>
    <p:extLst>
      <p:ext uri="{BB962C8B-B14F-4D97-AF65-F5344CB8AC3E}">
        <p14:creationId xmlns:p14="http://schemas.microsoft.com/office/powerpoint/2010/main" val="3700912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Can a Machine Think?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sz="2400" dirty="0"/>
              <a:t>Goal of artificial intelligence</a:t>
            </a:r>
          </a:p>
          <a:p>
            <a:pPr lvl="1"/>
            <a:r>
              <a:rPr lang="en-US" sz="2000" dirty="0"/>
              <a:t>Make machines do things that would require intelligence if done by humans</a:t>
            </a:r>
          </a:p>
          <a:p>
            <a:r>
              <a:rPr lang="en-US" sz="2400" dirty="0"/>
              <a:t>Can a machine think?</a:t>
            </a:r>
          </a:p>
          <a:p>
            <a:pPr lvl="1"/>
            <a:r>
              <a:rPr lang="en-US" sz="2000" dirty="0"/>
              <a:t>Vitally important</a:t>
            </a:r>
          </a:p>
          <a:p>
            <a:pPr lvl="1"/>
            <a:r>
              <a:rPr lang="en-US" sz="2000" dirty="0"/>
              <a:t>But “thinking” is hard to define</a:t>
            </a:r>
          </a:p>
          <a:p>
            <a:pPr lvl="1"/>
            <a:r>
              <a:rPr lang="en-US" sz="2000" dirty="0"/>
              <a:t>No simple answer of “Yes” or “No”</a:t>
            </a:r>
          </a:p>
          <a:p>
            <a:pPr lvl="1"/>
            <a:r>
              <a:rPr lang="en-US" sz="2000" dirty="0"/>
              <a:t>A fuzzy answer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37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>
                <a:ea typeface="SimSun" panose="02010600030101010101" pitchFamily="2" charset="-122"/>
              </a:rPr>
              <a:t>Turing Test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28725"/>
            <a:ext cx="8147248" cy="153035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Can a machine pass a behavior test for intelligence?</a:t>
            </a:r>
          </a:p>
          <a:p>
            <a:pPr lvl="1" eaLnBrk="1" hangingPunct="1"/>
            <a:r>
              <a:rPr lang="en-US" altLang="zh-CN" u="sng" dirty="0">
                <a:solidFill>
                  <a:srgbClr val="0000CC"/>
                </a:solidFill>
                <a:ea typeface="SimSun" panose="02010600030101010101" pitchFamily="2" charset="-122"/>
              </a:rPr>
              <a:t>Turing Test</a:t>
            </a:r>
            <a:r>
              <a:rPr lang="en-US" altLang="zh-CN" dirty="0">
                <a:solidFill>
                  <a:srgbClr val="0000CC"/>
                </a:solidFill>
                <a:ea typeface="SimSun" panose="02010600030101010101" pitchFamily="2" charset="-122"/>
              </a:rPr>
              <a:t>: can a machine appear indistinguishable from a human to an experimenter?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7172" name="Rectangle 6"/>
          <p:cNvSpPr>
            <a:spLocks noChangeArrowheads="1"/>
          </p:cNvSpPr>
          <p:nvPr/>
        </p:nvSpPr>
        <p:spPr bwMode="auto">
          <a:xfrm>
            <a:off x="1588" y="920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endParaRPr lang="en-US" altLang="en-US">
              <a:solidFill>
                <a:schemeClr val="tx1"/>
              </a:solidFill>
            </a:endParaRPr>
          </a:p>
        </p:txBody>
      </p:sp>
      <p:pic>
        <p:nvPicPr>
          <p:cNvPr id="7173" name="Picture 8" descr="img0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89" y="2276872"/>
            <a:ext cx="4191000" cy="314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Rectangle 9"/>
          <p:cNvSpPr>
            <a:spLocks noChangeArrowheads="1"/>
          </p:cNvSpPr>
          <p:nvPr/>
        </p:nvSpPr>
        <p:spPr bwMode="auto">
          <a:xfrm>
            <a:off x="1588" y="920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Char char="•"/>
              <a:defRPr b="1">
                <a:solidFill>
                  <a:srgbClr val="790015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CC"/>
              </a:buClr>
              <a:buChar char="–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CC"/>
              </a:buClr>
              <a:buChar char="•"/>
              <a:defRPr sz="1600" b="1">
                <a:solidFill>
                  <a:srgbClr val="00279F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endParaRPr lang="en-US" altLang="en-US">
              <a:solidFill>
                <a:schemeClr val="tx1"/>
              </a:solidFill>
            </a:endParaRPr>
          </a:p>
        </p:txBody>
      </p:sp>
      <p:pic>
        <p:nvPicPr>
          <p:cNvPr id="7175" name="Picture 11" descr="img0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44266"/>
            <a:ext cx="40386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13" descr="itinksoiam.gif (5121 bytes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38" y="5092700"/>
            <a:ext cx="2355850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48686"/>
      </p:ext>
    </p:extLst>
  </p:cSld>
  <p:clrMapOvr>
    <a:masterClrMapping/>
  </p:clrMapOvr>
</p:sld>
</file>

<file path=ppt/theme/theme1.xml><?xml version="1.0" encoding="utf-8"?>
<a:theme xmlns:a="http://schemas.openxmlformats.org/drawingml/2006/main" name="17_habv">
  <a:themeElements>
    <a:clrScheme name="17_habv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7_habv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17_hab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7_habv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7_habv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17_habv</Template>
  <TotalTime>17630</TotalTime>
  <Words>1975</Words>
  <Application>Microsoft Office PowerPoint</Application>
  <PresentationFormat>On-screen Show (4:3)</PresentationFormat>
  <Paragraphs>431</Paragraphs>
  <Slides>59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1" baseType="lpstr">
      <vt:lpstr>Roboto</vt:lpstr>
      <vt:lpstr>Arial</vt:lpstr>
      <vt:lpstr>Calibri</vt:lpstr>
      <vt:lpstr>Consolas</vt:lpstr>
      <vt:lpstr>Courier (W1)</vt:lpstr>
      <vt:lpstr>Franklin Gothic Book</vt:lpstr>
      <vt:lpstr>Times New Roman</vt:lpstr>
      <vt:lpstr>Verdana</vt:lpstr>
      <vt:lpstr>Wingdings</vt:lpstr>
      <vt:lpstr>17_habv</vt:lpstr>
      <vt:lpstr>Benutzerdefiniertes Design</vt:lpstr>
      <vt:lpstr>Visio</vt:lpstr>
      <vt:lpstr>PowerPoint Presentation</vt:lpstr>
      <vt:lpstr>Syllabus</vt:lpstr>
      <vt:lpstr>Projects</vt:lpstr>
      <vt:lpstr>Grading</vt:lpstr>
      <vt:lpstr>Agenda</vt:lpstr>
      <vt:lpstr>Artificial Intelligence</vt:lpstr>
      <vt:lpstr>What is AI?</vt:lpstr>
      <vt:lpstr>Can a Machine Think?</vt:lpstr>
      <vt:lpstr>Turing Test</vt:lpstr>
      <vt:lpstr>Eugene Goostman</vt:lpstr>
      <vt:lpstr>Searle’s Chinese Room Experiment</vt:lpstr>
      <vt:lpstr>What can AI do today?</vt:lpstr>
      <vt:lpstr>What CAN AI do today?</vt:lpstr>
      <vt:lpstr>What can AI do today?</vt:lpstr>
      <vt:lpstr>What CAN AI do today?</vt:lpstr>
      <vt:lpstr>What can AI do today?</vt:lpstr>
      <vt:lpstr>What can AI do today?</vt:lpstr>
      <vt:lpstr>What can AI do today?</vt:lpstr>
      <vt:lpstr>What can AI do today?</vt:lpstr>
      <vt:lpstr>What can AI do today?</vt:lpstr>
      <vt:lpstr>What can AI do today?</vt:lpstr>
      <vt:lpstr>What CAN’T AI do today?</vt:lpstr>
      <vt:lpstr>What CAN’T AI do today?</vt:lpstr>
      <vt:lpstr>What CAN’T AI do today?</vt:lpstr>
      <vt:lpstr>What CAN’T AI do today?</vt:lpstr>
      <vt:lpstr>Agenda</vt:lpstr>
      <vt:lpstr>What is Machine Learning?</vt:lpstr>
      <vt:lpstr>Machine Learning Tasks</vt:lpstr>
      <vt:lpstr>Relation between AI and Machine Learning and Data Science</vt:lpstr>
      <vt:lpstr>Programming vs. Machine Learning</vt:lpstr>
      <vt:lpstr>When do we use machine learning?</vt:lpstr>
      <vt:lpstr>When do we use machine learning?</vt:lpstr>
      <vt:lpstr>Types of Learning</vt:lpstr>
      <vt:lpstr>Supervised Learning - Regression</vt:lpstr>
      <vt:lpstr>Supervised Learning - Classification</vt:lpstr>
      <vt:lpstr>Unsupervised Learning</vt:lpstr>
      <vt:lpstr>Unsupervised Learning - Human Genome Project Example</vt:lpstr>
      <vt:lpstr>Unsupervised Learning - Image Segmentation</vt:lpstr>
      <vt:lpstr>Unsupervised Learning - Distributed Representation</vt:lpstr>
      <vt:lpstr>Unsupervised Learning - Outlier Detection</vt:lpstr>
      <vt:lpstr>Semi-supervised Learning</vt:lpstr>
      <vt:lpstr>Semi-supervised Learning - The Netflix Problem</vt:lpstr>
      <vt:lpstr>Semi-supervised Learning - March Madness</vt:lpstr>
      <vt:lpstr>Reinforcement Learning</vt:lpstr>
      <vt:lpstr>Reinforcement Learning - Game Playing</vt:lpstr>
      <vt:lpstr>Agenda</vt:lpstr>
      <vt:lpstr>Machine learning framework</vt:lpstr>
      <vt:lpstr>The machine learning framework</vt:lpstr>
      <vt:lpstr>Steps</vt:lpstr>
      <vt:lpstr>Machine Learning Algorithms</vt:lpstr>
      <vt:lpstr>Representations of Functions</vt:lpstr>
      <vt:lpstr>Optimization Methods</vt:lpstr>
      <vt:lpstr>Evaluations</vt:lpstr>
      <vt:lpstr>A Lot of Data</vt:lpstr>
      <vt:lpstr>Source of Big Data</vt:lpstr>
      <vt:lpstr>kaggle</vt:lpstr>
      <vt:lpstr>Now it is the BEST time</vt:lpstr>
      <vt:lpstr>Summary</vt:lpstr>
      <vt:lpstr>Others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Systems</dc:title>
  <dc:creator>yaohang@cs.odu.edu</dc:creator>
  <cp:lastModifiedBy>Li, Yaohang</cp:lastModifiedBy>
  <cp:revision>1269</cp:revision>
  <cp:lastPrinted>2012-01-06T11:37:45Z</cp:lastPrinted>
  <dcterms:created xsi:type="dcterms:W3CDTF">2006-04-22T09:23:14Z</dcterms:created>
  <dcterms:modified xsi:type="dcterms:W3CDTF">2020-01-13T18:44:14Z</dcterms:modified>
</cp:coreProperties>
</file>